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62"/>
  </p:notesMasterIdLst>
  <p:sldIdLst>
    <p:sldId id="256" r:id="rId2"/>
    <p:sldId id="257" r:id="rId3"/>
    <p:sldId id="269" r:id="rId4"/>
    <p:sldId id="297" r:id="rId5"/>
    <p:sldId id="259" r:id="rId6"/>
    <p:sldId id="298" r:id="rId7"/>
    <p:sldId id="304" r:id="rId8"/>
    <p:sldId id="305" r:id="rId9"/>
    <p:sldId id="306" r:id="rId10"/>
    <p:sldId id="300" r:id="rId11"/>
    <p:sldId id="301" r:id="rId12"/>
    <p:sldId id="310" r:id="rId13"/>
    <p:sldId id="302" r:id="rId14"/>
    <p:sldId id="312" r:id="rId15"/>
    <p:sldId id="311" r:id="rId16"/>
    <p:sldId id="307" r:id="rId17"/>
    <p:sldId id="308" r:id="rId18"/>
    <p:sldId id="309" r:id="rId19"/>
    <p:sldId id="303" r:id="rId20"/>
    <p:sldId id="313" r:id="rId21"/>
    <p:sldId id="314" r:id="rId22"/>
    <p:sldId id="315" r:id="rId23"/>
    <p:sldId id="316" r:id="rId24"/>
    <p:sldId id="317" r:id="rId25"/>
    <p:sldId id="318" r:id="rId26"/>
    <p:sldId id="319" r:id="rId27"/>
    <p:sldId id="263" r:id="rId28"/>
    <p:sldId id="320" r:id="rId29"/>
    <p:sldId id="325" r:id="rId30"/>
    <p:sldId id="326" r:id="rId31"/>
    <p:sldId id="327" r:id="rId32"/>
    <p:sldId id="328" r:id="rId33"/>
    <p:sldId id="329" r:id="rId34"/>
    <p:sldId id="330" r:id="rId35"/>
    <p:sldId id="331" r:id="rId36"/>
    <p:sldId id="332" r:id="rId37"/>
    <p:sldId id="343" r:id="rId38"/>
    <p:sldId id="333" r:id="rId39"/>
    <p:sldId id="355" r:id="rId40"/>
    <p:sldId id="334" r:id="rId41"/>
    <p:sldId id="356" r:id="rId42"/>
    <p:sldId id="335" r:id="rId43"/>
    <p:sldId id="342" r:id="rId44"/>
    <p:sldId id="336" r:id="rId45"/>
    <p:sldId id="344" r:id="rId46"/>
    <p:sldId id="337" r:id="rId47"/>
    <p:sldId id="345" r:id="rId48"/>
    <p:sldId id="338" r:id="rId49"/>
    <p:sldId id="346" r:id="rId50"/>
    <p:sldId id="339" r:id="rId51"/>
    <p:sldId id="347" r:id="rId52"/>
    <p:sldId id="340" r:id="rId53"/>
    <p:sldId id="348" r:id="rId54"/>
    <p:sldId id="341" r:id="rId55"/>
    <p:sldId id="349" r:id="rId56"/>
    <p:sldId id="350" r:id="rId57"/>
    <p:sldId id="353" r:id="rId58"/>
    <p:sldId id="354" r:id="rId59"/>
    <p:sldId id="351" r:id="rId60"/>
    <p:sldId id="352" r:id="rId61"/>
  </p:sldIdLst>
  <p:sldSz cx="9144000" cy="5143500" type="screen16x9"/>
  <p:notesSz cx="9144000" cy="6858000"/>
  <p:embeddedFontLst>
    <p:embeddedFont>
      <p:font typeface="Abadi" panose="020B0604020104020204" pitchFamily="34" charset="0"/>
      <p:regular r:id="rId63"/>
    </p:embeddedFont>
    <p:embeddedFont>
      <p:font typeface="Abadi Extra Light" panose="020B0204020104020204" pitchFamily="34" charset="0"/>
      <p:regular r:id="rId64"/>
    </p:embeddedFont>
    <p:embeddedFont>
      <p:font typeface="Calibri" panose="020F0502020204030204" pitchFamily="34" charset="0"/>
      <p:regular r:id="rId65"/>
      <p:bold r:id="rId66"/>
      <p:italic r:id="rId67"/>
      <p:boldItalic r:id="rId68"/>
    </p:embeddedFont>
    <p:embeddedFont>
      <p:font typeface="Fira Sans Extra Condensed Medium" panose="020B0604020202020204" charset="0"/>
      <p:regular r:id="rId69"/>
      <p:bold r:id="rId70"/>
      <p:italic r:id="rId71"/>
      <p:boldItalic r:id="rId72"/>
    </p:embeddedFont>
    <p:embeddedFont>
      <p:font typeface="Livvic Light" pitchFamily="2" charset="0"/>
      <p:regular r:id="rId73"/>
      <p:italic r:id="rId74"/>
    </p:embeddedFont>
    <p:embeddedFont>
      <p:font typeface="Maven Pro" panose="020B0604020202020204" charset="0"/>
      <p:regular r:id="rId75"/>
      <p:bold r:id="rId76"/>
    </p:embeddedFont>
    <p:embeddedFont>
      <p:font typeface="Nunito Light" pitchFamily="2" charset="0"/>
      <p:regular r:id="rId77"/>
      <p:italic r:id="rId78"/>
    </p:embeddedFont>
    <p:embeddedFont>
      <p:font typeface="Share Tech" panose="020B0604020202020204" charset="0"/>
      <p:regular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8B"/>
    <a:srgbClr val="E898AC"/>
    <a:srgbClr val="F79572"/>
    <a:srgbClr val="00CFCC"/>
    <a:srgbClr val="FFFF00"/>
    <a:srgbClr val="0028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AC64EC-50DF-4543-87CC-6F203E3A26DE}">
  <a:tblStyle styleId="{B4AC64EC-50DF-4543-87CC-6F203E3A26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03" autoAdjust="0"/>
    <p:restoredTop sz="94660"/>
  </p:normalViewPr>
  <p:slideViewPr>
    <p:cSldViewPr snapToGrid="0">
      <p:cViewPr varScale="1">
        <p:scale>
          <a:sx n="55" d="100"/>
          <a:sy n="55" d="100"/>
        </p:scale>
        <p:origin x="38" y="48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1.fntdata"/><Relationship Id="rId68" Type="http://schemas.openxmlformats.org/officeDocument/2006/relationships/font" Target="fonts/font6.fntdata"/><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323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6c4305b01e_0_4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6c4305b01e_0_40: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08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c4305b01e_0_5: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6c4305b01e_0_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5725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837931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94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66" r:id="rId8"/>
    <p:sldLayoutId id="2147483667" r:id="rId9"/>
    <p:sldLayoutId id="214748366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jpeg"/><Relationship Id="rId4" Type="http://schemas.openxmlformats.org/officeDocument/2006/relationships/image" Target="../media/image71.jpe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 Id="rId5" Type="http://schemas.openxmlformats.org/officeDocument/2006/relationships/image" Target="../media/image76.jpeg"/><Relationship Id="rId4" Type="http://schemas.openxmlformats.org/officeDocument/2006/relationships/image" Target="../media/image75.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subTitle" idx="1"/>
          </p:nvPr>
        </p:nvSpPr>
        <p:spPr>
          <a:xfrm>
            <a:off x="1667180" y="1924854"/>
            <a:ext cx="5809622"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solidFill>
                  <a:srgbClr val="FFFF00"/>
                </a:solidFill>
              </a:rPr>
              <a:t>GESTION DE BIBLIOTHEQUE</a:t>
            </a:r>
            <a:endParaRPr sz="3200" dirty="0">
              <a:solidFill>
                <a:srgbClr val="FFFF00"/>
              </a:solidFill>
            </a:endParaRPr>
          </a:p>
        </p:txBody>
      </p:sp>
      <p:sp>
        <p:nvSpPr>
          <p:cNvPr id="435" name="Google Shape;435;p25"/>
          <p:cNvSpPr txBox="1">
            <a:spLocks noGrp="1"/>
          </p:cNvSpPr>
          <p:nvPr>
            <p:ph type="ctrTitle"/>
          </p:nvPr>
        </p:nvSpPr>
        <p:spPr>
          <a:xfrm>
            <a:off x="352793" y="6573"/>
            <a:ext cx="8334314"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Rapport du mini-projet</a:t>
            </a:r>
            <a:endParaRPr dirty="0"/>
          </a:p>
        </p:txBody>
      </p:sp>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ZoneTexte 1">
            <a:extLst>
              <a:ext uri="{FF2B5EF4-FFF2-40B4-BE49-F238E27FC236}">
                <a16:creationId xmlns:a16="http://schemas.microsoft.com/office/drawing/2014/main" id="{DC90B410-C12C-7B3D-8A4B-962D786B9411}"/>
              </a:ext>
            </a:extLst>
          </p:cNvPr>
          <p:cNvSpPr txBox="1"/>
          <p:nvPr/>
        </p:nvSpPr>
        <p:spPr>
          <a:xfrm>
            <a:off x="5253528" y="232778"/>
            <a:ext cx="3646665" cy="369332"/>
          </a:xfrm>
          <a:prstGeom prst="rect">
            <a:avLst/>
          </a:prstGeom>
          <a:noFill/>
        </p:spPr>
        <p:txBody>
          <a:bodyPr wrap="square" rtlCol="0">
            <a:spAutoFit/>
          </a:bodyPr>
          <a:lstStyle/>
          <a:p>
            <a:r>
              <a:rPr lang="fr-FR" sz="1800" i="1" u="sng" dirty="0">
                <a:solidFill>
                  <a:srgbClr val="E898AC"/>
                </a:solidFill>
              </a:rPr>
              <a:t>Année universitaire : 2022/2023</a:t>
            </a:r>
          </a:p>
        </p:txBody>
      </p:sp>
      <p:sp>
        <p:nvSpPr>
          <p:cNvPr id="3" name="ZoneTexte 2">
            <a:extLst>
              <a:ext uri="{FF2B5EF4-FFF2-40B4-BE49-F238E27FC236}">
                <a16:creationId xmlns:a16="http://schemas.microsoft.com/office/drawing/2014/main" id="{ED9D6923-7914-77CC-46A2-D63DEE18857D}"/>
              </a:ext>
            </a:extLst>
          </p:cNvPr>
          <p:cNvSpPr txBox="1"/>
          <p:nvPr/>
        </p:nvSpPr>
        <p:spPr>
          <a:xfrm>
            <a:off x="1858577" y="3221202"/>
            <a:ext cx="3302337" cy="923330"/>
          </a:xfrm>
          <a:prstGeom prst="rect">
            <a:avLst/>
          </a:prstGeom>
          <a:noFill/>
        </p:spPr>
        <p:txBody>
          <a:bodyPr wrap="square" rtlCol="0">
            <a:spAutoFit/>
          </a:bodyPr>
          <a:lstStyle/>
          <a:p>
            <a:r>
              <a:rPr lang="fr-FR" sz="1800" b="1" u="sng" dirty="0">
                <a:solidFill>
                  <a:srgbClr val="00CFCC"/>
                </a:solidFill>
              </a:rPr>
              <a:t>Réalisé par:</a:t>
            </a:r>
          </a:p>
          <a:p>
            <a:r>
              <a:rPr lang="fr-FR" sz="1800" dirty="0">
                <a:solidFill>
                  <a:schemeClr val="bg1"/>
                </a:solidFill>
              </a:rPr>
              <a:t>HASSNAOUI Oussama</a:t>
            </a:r>
          </a:p>
          <a:p>
            <a:r>
              <a:rPr lang="fr-FR" sz="1800" dirty="0">
                <a:solidFill>
                  <a:schemeClr val="bg1"/>
                </a:solidFill>
              </a:rPr>
              <a:t>KARKBA Oumaima</a:t>
            </a:r>
          </a:p>
        </p:txBody>
      </p:sp>
      <p:sp>
        <p:nvSpPr>
          <p:cNvPr id="5" name="ZoneTexte 4">
            <a:extLst>
              <a:ext uri="{FF2B5EF4-FFF2-40B4-BE49-F238E27FC236}">
                <a16:creationId xmlns:a16="http://schemas.microsoft.com/office/drawing/2014/main" id="{0AF98E31-DDC3-96A6-9ACA-7C8D30DFF9D2}"/>
              </a:ext>
            </a:extLst>
          </p:cNvPr>
          <p:cNvSpPr txBox="1"/>
          <p:nvPr/>
        </p:nvSpPr>
        <p:spPr>
          <a:xfrm>
            <a:off x="5817246" y="3318705"/>
            <a:ext cx="4572000" cy="646331"/>
          </a:xfrm>
          <a:prstGeom prst="rect">
            <a:avLst/>
          </a:prstGeom>
          <a:noFill/>
        </p:spPr>
        <p:txBody>
          <a:bodyPr wrap="square">
            <a:spAutoFit/>
          </a:bodyPr>
          <a:lstStyle/>
          <a:p>
            <a:r>
              <a:rPr lang="fr-FR" sz="1800" b="1" u="sng" dirty="0">
                <a:solidFill>
                  <a:srgbClr val="00CFCC"/>
                </a:solidFill>
              </a:rPr>
              <a:t>Encadré par:</a:t>
            </a:r>
          </a:p>
          <a:p>
            <a:r>
              <a:rPr lang="fr-FR" sz="1800" dirty="0">
                <a:solidFill>
                  <a:schemeClr val="bg1"/>
                </a:solidFill>
              </a:rPr>
              <a:t>Prof. ROCHD Yassir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209EC61-14CF-2DE5-BA77-3FEB8D6B9F09}"/>
              </a:ext>
            </a:extLst>
          </p:cNvPr>
          <p:cNvPicPr>
            <a:picLocks noChangeAspect="1"/>
          </p:cNvPicPr>
          <p:nvPr/>
        </p:nvPicPr>
        <p:blipFill rotWithShape="1">
          <a:blip r:embed="rId2"/>
          <a:srcRect l="10467" t="12565" r="29438" b="20276"/>
          <a:stretch/>
        </p:blipFill>
        <p:spPr>
          <a:xfrm>
            <a:off x="658678" y="165360"/>
            <a:ext cx="7656162" cy="4812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7791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EBB96-5E37-9694-380D-9251FB7CA72F}"/>
              </a:ext>
            </a:extLst>
          </p:cNvPr>
          <p:cNvSpPr>
            <a:spLocks noGrp="1"/>
          </p:cNvSpPr>
          <p:nvPr>
            <p:ph type="ctrTitle"/>
          </p:nvPr>
        </p:nvSpPr>
        <p:spPr>
          <a:xfrm>
            <a:off x="1224532" y="-1026300"/>
            <a:ext cx="6020700" cy="2052600"/>
          </a:xfrm>
        </p:spPr>
        <p:txBody>
          <a:bodyPr/>
          <a:lstStyle/>
          <a:p>
            <a:r>
              <a:rPr lang="fr-FR" sz="4400" dirty="0">
                <a:solidFill>
                  <a:srgbClr val="00CFCC"/>
                </a:solidFill>
                <a:effectLst/>
                <a:latin typeface="Share Tech" panose="020B0604020202020204" charset="0"/>
                <a:ea typeface="Calibri" panose="020F0502020204030204" pitchFamily="34" charset="0"/>
              </a:rPr>
              <a:t>Conception du MLD</a:t>
            </a:r>
            <a:endParaRPr lang="fr-FR" sz="9600" dirty="0">
              <a:solidFill>
                <a:srgbClr val="00CFCC"/>
              </a:solidFill>
              <a:latin typeface="Share Tech" panose="020B0604020202020204" charset="0"/>
            </a:endParaRPr>
          </a:p>
        </p:txBody>
      </p:sp>
      <p:sp>
        <p:nvSpPr>
          <p:cNvPr id="7" name="ZoneTexte 6">
            <a:extLst>
              <a:ext uri="{FF2B5EF4-FFF2-40B4-BE49-F238E27FC236}">
                <a16:creationId xmlns:a16="http://schemas.microsoft.com/office/drawing/2014/main" id="{978B24A3-A2A6-D621-2577-CE2BA1A8C092}"/>
              </a:ext>
            </a:extLst>
          </p:cNvPr>
          <p:cNvSpPr txBox="1"/>
          <p:nvPr/>
        </p:nvSpPr>
        <p:spPr>
          <a:xfrm>
            <a:off x="86193" y="1383858"/>
            <a:ext cx="8776740" cy="1264642"/>
          </a:xfrm>
          <a:prstGeom prst="rect">
            <a:avLst/>
          </a:prstGeom>
          <a:noFill/>
        </p:spPr>
        <p:txBody>
          <a:bodyPr wrap="square">
            <a:spAutoFit/>
          </a:bodyPr>
          <a:lstStyle/>
          <a:p>
            <a:pPr marL="228600">
              <a:lnSpc>
                <a:spcPct val="107000"/>
              </a:lnSpc>
              <a:spcAft>
                <a:spcPts val="800"/>
              </a:spcAft>
            </a:pPr>
            <a:r>
              <a:rPr lang="fr-FR" sz="1800" dirty="0">
                <a:solidFill>
                  <a:schemeClr val="lt1"/>
                </a:solidFill>
                <a:latin typeface="Calibri" panose="020F0502020204030204" pitchFamily="34" charset="0"/>
                <a:cs typeface="Arial" panose="020B0604020202020204" pitchFamily="34" charset="0"/>
              </a:rPr>
              <a:t>Le modèle logique des données (MLD), utilise essentiellement le formalisme des tables logiques. Un MLD, qui est toujours basé sur un MCD donné, contient donc toutes les informations de ce MCD, mais les représente à l'aide d'un formalisme différent qui est très adapté aux structures d'une base de données.</a:t>
            </a:r>
          </a:p>
        </p:txBody>
      </p:sp>
      <p:sp>
        <p:nvSpPr>
          <p:cNvPr id="9" name="ZoneTexte 8">
            <a:extLst>
              <a:ext uri="{FF2B5EF4-FFF2-40B4-BE49-F238E27FC236}">
                <a16:creationId xmlns:a16="http://schemas.microsoft.com/office/drawing/2014/main" id="{74003A2E-DC47-2C24-3F4F-597C283A7028}"/>
              </a:ext>
            </a:extLst>
          </p:cNvPr>
          <p:cNvSpPr txBox="1"/>
          <p:nvPr/>
        </p:nvSpPr>
        <p:spPr>
          <a:xfrm>
            <a:off x="742012" y="2938602"/>
            <a:ext cx="7465102" cy="768287"/>
          </a:xfrm>
          <a:prstGeom prst="rect">
            <a:avLst/>
          </a:prstGeom>
          <a:noFill/>
        </p:spPr>
        <p:txBody>
          <a:bodyPr wrap="square">
            <a:spAutoFit/>
          </a:bodyPr>
          <a:lstStyle/>
          <a:p>
            <a:pPr>
              <a:lnSpc>
                <a:spcPct val="107000"/>
              </a:lnSpc>
              <a:spcAft>
                <a:spcPts val="800"/>
              </a:spcAft>
            </a:pPr>
            <a:r>
              <a:rPr lang="fr-FR" sz="1800" i="1" dirty="0">
                <a:solidFill>
                  <a:schemeClr val="tx2"/>
                </a:solidFill>
                <a:latin typeface="Calibri" panose="020F0502020204030204" pitchFamily="34" charset="0"/>
                <a:cs typeface="Arial" panose="020B0604020202020204" pitchFamily="34" charset="0"/>
              </a:rPr>
              <a:t>Génération du MLD par le logiciel en suivant ces étapes :</a:t>
            </a:r>
          </a:p>
          <a:p>
            <a:r>
              <a:rPr lang="fr-FR" sz="1800" i="1" dirty="0">
                <a:solidFill>
                  <a:schemeClr val="tx2"/>
                </a:solidFill>
                <a:latin typeface="Calibri" panose="020F0502020204030204" pitchFamily="34" charset="0"/>
                <a:cs typeface="Arial" panose="020B0604020202020204" pitchFamily="34" charset="0"/>
              </a:rPr>
              <a:t>    Outils  </a:t>
            </a:r>
            <a:r>
              <a:rPr lang="fr-FR" sz="1800" i="1" dirty="0">
                <a:solidFill>
                  <a:schemeClr val="tx2"/>
                </a:solidFill>
                <a:latin typeface="Calibri" panose="020F0502020204030204" pitchFamily="34" charset="0"/>
                <a:cs typeface="Arial" panose="020B0604020202020204" pitchFamily="34" charset="0"/>
                <a:sym typeface="Wingdings" panose="05000000000000000000" pitchFamily="2" charset="2"/>
              </a:rPr>
              <a:t></a:t>
            </a:r>
            <a:r>
              <a:rPr lang="fr-FR" sz="1800" i="1" dirty="0">
                <a:solidFill>
                  <a:schemeClr val="tx2"/>
                </a:solidFill>
                <a:latin typeface="Calibri" panose="020F0502020204030204" pitchFamily="34" charset="0"/>
                <a:cs typeface="Arial" panose="020B0604020202020204" pitchFamily="34" charset="0"/>
              </a:rPr>
              <a:t>  Générer un modèle logique de données </a:t>
            </a:r>
          </a:p>
        </p:txBody>
      </p:sp>
    </p:spTree>
    <p:extLst>
      <p:ext uri="{BB962C8B-B14F-4D97-AF65-F5344CB8AC3E}">
        <p14:creationId xmlns:p14="http://schemas.microsoft.com/office/powerpoint/2010/main" val="3304876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3E8D183-5BAF-4DA6-94E5-C387E641AD30}"/>
              </a:ext>
            </a:extLst>
          </p:cNvPr>
          <p:cNvPicPr>
            <a:picLocks noChangeAspect="1"/>
          </p:cNvPicPr>
          <p:nvPr/>
        </p:nvPicPr>
        <p:blipFill rotWithShape="1">
          <a:blip r:embed="rId2"/>
          <a:srcRect l="27049" t="11075" r="9836" b="20583"/>
          <a:stretch/>
        </p:blipFill>
        <p:spPr>
          <a:xfrm>
            <a:off x="854438" y="209862"/>
            <a:ext cx="7755451" cy="47237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40731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EBB96-5E37-9694-380D-9251FB7CA72F}"/>
              </a:ext>
            </a:extLst>
          </p:cNvPr>
          <p:cNvSpPr>
            <a:spLocks noGrp="1"/>
          </p:cNvSpPr>
          <p:nvPr>
            <p:ph type="ctrTitle"/>
          </p:nvPr>
        </p:nvSpPr>
        <p:spPr>
          <a:xfrm>
            <a:off x="404647" y="0"/>
            <a:ext cx="7532731" cy="2052600"/>
          </a:xfrm>
        </p:spPr>
        <p:txBody>
          <a:bodyPr/>
          <a:lstStyle/>
          <a:p>
            <a:r>
              <a:rPr lang="fr-FR" sz="4400" dirty="0">
                <a:solidFill>
                  <a:srgbClr val="00CFCC"/>
                </a:solidFill>
                <a:effectLst/>
                <a:latin typeface="Share Tech" panose="020B0604020202020204" charset="0"/>
                <a:ea typeface="Calibri" panose="020F0502020204030204" pitchFamily="34" charset="0"/>
              </a:rPr>
              <a:t>Conception et analyse du MCT</a:t>
            </a:r>
            <a:endParaRPr lang="fr-FR" sz="9600" dirty="0">
              <a:solidFill>
                <a:srgbClr val="00CFCC"/>
              </a:solidFill>
              <a:latin typeface="Share Tech" panose="020B0604020202020204" charset="0"/>
            </a:endParaRPr>
          </a:p>
        </p:txBody>
      </p:sp>
      <p:sp>
        <p:nvSpPr>
          <p:cNvPr id="6" name="ZoneTexte 5">
            <a:extLst>
              <a:ext uri="{FF2B5EF4-FFF2-40B4-BE49-F238E27FC236}">
                <a16:creationId xmlns:a16="http://schemas.microsoft.com/office/drawing/2014/main" id="{87E49AE9-71A8-46D0-4C89-10C64B9F90A6}"/>
              </a:ext>
            </a:extLst>
          </p:cNvPr>
          <p:cNvSpPr txBox="1"/>
          <p:nvPr/>
        </p:nvSpPr>
        <p:spPr>
          <a:xfrm>
            <a:off x="824458" y="2103224"/>
            <a:ext cx="8446958" cy="2134687"/>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ü"/>
            </a:pPr>
            <a:endParaRPr lang="fr-FR" sz="2000" i="1" dirty="0">
              <a:solidFill>
                <a:srgbClr val="F79572"/>
              </a:solidFill>
              <a:latin typeface="Calibri" panose="020F0502020204030204" pitchFamily="34" charset="0"/>
              <a:cs typeface="Arial" panose="020B0604020202020204" pitchFamily="34" charset="0"/>
            </a:endParaRPr>
          </a:p>
          <a:p>
            <a:pPr marL="285750" indent="-285750">
              <a:lnSpc>
                <a:spcPct val="107000"/>
              </a:lnSpc>
              <a:spcAft>
                <a:spcPts val="800"/>
              </a:spcAft>
              <a:buFont typeface="Courier New" panose="02070309020205020404" pitchFamily="49" charset="0"/>
              <a:buChar char="o"/>
            </a:pPr>
            <a:r>
              <a:rPr lang="fr-FR" sz="2000" i="1" dirty="0">
                <a:solidFill>
                  <a:srgbClr val="FFFF00"/>
                </a:solidFill>
                <a:latin typeface="Calibri" panose="020F0502020204030204" pitchFamily="34" charset="0"/>
                <a:cs typeface="Arial" panose="020B0604020202020204" pitchFamily="34" charset="0"/>
              </a:rPr>
              <a:t>MCT pour inscription</a:t>
            </a:r>
          </a:p>
          <a:p>
            <a:pPr marL="285750" indent="-285750">
              <a:lnSpc>
                <a:spcPct val="107000"/>
              </a:lnSpc>
              <a:spcAft>
                <a:spcPts val="800"/>
              </a:spcAft>
              <a:buFont typeface="Courier New" panose="02070309020205020404" pitchFamily="49" charset="0"/>
              <a:buChar char="o"/>
            </a:pPr>
            <a:r>
              <a:rPr lang="fr-FR" sz="2000" i="1" dirty="0">
                <a:solidFill>
                  <a:srgbClr val="FFFF00"/>
                </a:solidFill>
                <a:latin typeface="Calibri" panose="020F0502020204030204" pitchFamily="34" charset="0"/>
                <a:cs typeface="Arial" panose="020B0604020202020204" pitchFamily="34" charset="0"/>
              </a:rPr>
              <a:t>MCT pour emprunt</a:t>
            </a:r>
          </a:p>
          <a:p>
            <a:pPr marL="285750" indent="-285750">
              <a:lnSpc>
                <a:spcPct val="107000"/>
              </a:lnSpc>
              <a:spcAft>
                <a:spcPts val="800"/>
              </a:spcAft>
              <a:buFont typeface="Courier New" panose="02070309020205020404" pitchFamily="49" charset="0"/>
              <a:buChar char="o"/>
            </a:pPr>
            <a:r>
              <a:rPr lang="fr-FR" sz="2000" i="1" dirty="0">
                <a:solidFill>
                  <a:srgbClr val="FFFF00"/>
                </a:solidFill>
                <a:latin typeface="Calibri" panose="020F0502020204030204" pitchFamily="34" charset="0"/>
                <a:cs typeface="Arial" panose="020B0604020202020204" pitchFamily="34" charset="0"/>
              </a:rPr>
              <a:t>MCT pour restitution des exemplaires</a:t>
            </a:r>
          </a:p>
          <a:p>
            <a:pPr marL="285750" indent="-285750">
              <a:lnSpc>
                <a:spcPct val="107000"/>
              </a:lnSpc>
              <a:spcAft>
                <a:spcPts val="800"/>
              </a:spcAft>
              <a:buFont typeface="Wingdings" panose="05000000000000000000" pitchFamily="2" charset="2"/>
              <a:buChar char="ü"/>
            </a:pPr>
            <a:endParaRPr lang="fr-FR" sz="2000" dirty="0">
              <a:solidFill>
                <a:schemeClr val="lt1"/>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5074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1FB2F1D-A0B7-32E2-A479-AAF2BF21AAC9}"/>
              </a:ext>
            </a:extLst>
          </p:cNvPr>
          <p:cNvSpPr txBox="1"/>
          <p:nvPr/>
        </p:nvSpPr>
        <p:spPr>
          <a:xfrm>
            <a:off x="2615784" y="184207"/>
            <a:ext cx="4572000" cy="400110"/>
          </a:xfrm>
          <a:prstGeom prst="rect">
            <a:avLst/>
          </a:prstGeom>
          <a:noFill/>
        </p:spPr>
        <p:txBody>
          <a:bodyPr wrap="square">
            <a:spAutoFit/>
          </a:bodyPr>
          <a:lstStyle/>
          <a:p>
            <a:r>
              <a:rPr lang="fr-FR" sz="2000" u="sng" dirty="0">
                <a:solidFill>
                  <a:schemeClr val="bg2">
                    <a:lumMod val="25000"/>
                    <a:lumOff val="75000"/>
                  </a:schemeClr>
                </a:solidFill>
                <a:latin typeface="Calibri" panose="020F0502020204030204" pitchFamily="34" charset="0"/>
                <a:cs typeface="Arial" panose="020B0604020202020204" pitchFamily="34" charset="0"/>
              </a:rPr>
              <a:t>Evènements et opérations</a:t>
            </a:r>
          </a:p>
        </p:txBody>
      </p:sp>
      <p:pic>
        <p:nvPicPr>
          <p:cNvPr id="7" name="Image 6">
            <a:extLst>
              <a:ext uri="{FF2B5EF4-FFF2-40B4-BE49-F238E27FC236}">
                <a16:creationId xmlns:a16="http://schemas.microsoft.com/office/drawing/2014/main" id="{8A314BA9-EE8C-441A-40BA-2DFB417BF6DA}"/>
              </a:ext>
            </a:extLst>
          </p:cNvPr>
          <p:cNvPicPr>
            <a:picLocks noChangeAspect="1"/>
          </p:cNvPicPr>
          <p:nvPr/>
        </p:nvPicPr>
        <p:blipFill rotWithShape="1">
          <a:blip r:embed="rId2"/>
          <a:srcRect l="1476" t="18943" r="76940" b="54596"/>
          <a:stretch/>
        </p:blipFill>
        <p:spPr>
          <a:xfrm>
            <a:off x="562130" y="786984"/>
            <a:ext cx="3684618" cy="2540832"/>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0354159A-3447-A87A-1288-64349A70A114}"/>
              </a:ext>
            </a:extLst>
          </p:cNvPr>
          <p:cNvPicPr>
            <a:picLocks noChangeAspect="1"/>
          </p:cNvPicPr>
          <p:nvPr/>
        </p:nvPicPr>
        <p:blipFill rotWithShape="1">
          <a:blip r:embed="rId3"/>
          <a:srcRect l="2184" t="20401" r="76639" b="24517"/>
          <a:stretch/>
        </p:blipFill>
        <p:spPr>
          <a:xfrm>
            <a:off x="4504543" y="684684"/>
            <a:ext cx="3425253" cy="40745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5572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DC3839D3-51D3-BF37-AC2B-20E07F254631}"/>
              </a:ext>
            </a:extLst>
          </p:cNvPr>
          <p:cNvPicPr>
            <a:picLocks noChangeAspect="1"/>
          </p:cNvPicPr>
          <p:nvPr/>
        </p:nvPicPr>
        <p:blipFill rotWithShape="1">
          <a:blip r:embed="rId2"/>
          <a:srcRect l="32786" t="8597" r="31230" b="25683"/>
          <a:stretch/>
        </p:blipFill>
        <p:spPr>
          <a:xfrm>
            <a:off x="2702026" y="1377326"/>
            <a:ext cx="3548872" cy="3645880"/>
          </a:xfrm>
          <a:prstGeom prst="rect">
            <a:avLst/>
          </a:prstGeom>
          <a:ln>
            <a:noFill/>
          </a:ln>
          <a:effectLst>
            <a:outerShdw blurRad="292100" dist="139700" dir="2700000" algn="tl" rotWithShape="0">
              <a:srgbClr val="333333">
                <a:alpha val="65000"/>
              </a:srgbClr>
            </a:outerShdw>
          </a:effectLst>
        </p:spPr>
      </p:pic>
      <p:sp>
        <p:nvSpPr>
          <p:cNvPr id="5" name="ZoneTexte 4">
            <a:extLst>
              <a:ext uri="{FF2B5EF4-FFF2-40B4-BE49-F238E27FC236}">
                <a16:creationId xmlns:a16="http://schemas.microsoft.com/office/drawing/2014/main" id="{D51256B7-A0F4-46E9-399A-DBCCCF778569}"/>
              </a:ext>
            </a:extLst>
          </p:cNvPr>
          <p:cNvSpPr txBox="1"/>
          <p:nvPr/>
        </p:nvSpPr>
        <p:spPr>
          <a:xfrm>
            <a:off x="2250948" y="171660"/>
            <a:ext cx="4642104" cy="407035"/>
          </a:xfrm>
          <a:prstGeom prst="rect">
            <a:avLst/>
          </a:prstGeom>
          <a:noFill/>
        </p:spPr>
        <p:txBody>
          <a:bodyPr wrap="square">
            <a:spAutoFit/>
          </a:bodyPr>
          <a:lstStyle/>
          <a:p>
            <a:pPr marL="342900" indent="-342900">
              <a:lnSpc>
                <a:spcPct val="107000"/>
              </a:lnSpc>
              <a:spcAft>
                <a:spcPts val="800"/>
              </a:spcAft>
              <a:buFont typeface="Wingdings" panose="05000000000000000000" pitchFamily="2" charset="2"/>
              <a:buChar char="Ø"/>
            </a:pPr>
            <a:r>
              <a:rPr lang="fr-FR" sz="2000" u="sng" dirty="0">
                <a:solidFill>
                  <a:schemeClr val="bg2">
                    <a:lumMod val="25000"/>
                    <a:lumOff val="75000"/>
                  </a:schemeClr>
                </a:solidFill>
                <a:latin typeface="Calibri" panose="020F0502020204030204" pitchFamily="34" charset="0"/>
                <a:cs typeface="Arial" panose="020B0604020202020204" pitchFamily="34" charset="0"/>
              </a:rPr>
              <a:t>MCT pour inscription</a:t>
            </a:r>
          </a:p>
        </p:txBody>
      </p:sp>
      <p:sp>
        <p:nvSpPr>
          <p:cNvPr id="6" name="ZoneTexte 5">
            <a:extLst>
              <a:ext uri="{FF2B5EF4-FFF2-40B4-BE49-F238E27FC236}">
                <a16:creationId xmlns:a16="http://schemas.microsoft.com/office/drawing/2014/main" id="{A8A8970C-EFE7-9135-7F07-45E132D9C00D}"/>
              </a:ext>
            </a:extLst>
          </p:cNvPr>
          <p:cNvSpPr txBox="1"/>
          <p:nvPr/>
        </p:nvSpPr>
        <p:spPr>
          <a:xfrm>
            <a:off x="292607" y="730995"/>
            <a:ext cx="8596559" cy="646331"/>
          </a:xfrm>
          <a:prstGeom prst="rect">
            <a:avLst/>
          </a:prstGeom>
          <a:noFill/>
        </p:spPr>
        <p:txBody>
          <a:bodyPr wrap="square" rtlCol="0">
            <a:spAutoFit/>
          </a:bodyPr>
          <a:lstStyle/>
          <a:p>
            <a:r>
              <a:rPr lang="fr-FR" sz="1800" dirty="0">
                <a:solidFill>
                  <a:schemeClr val="lt1"/>
                </a:solidFill>
                <a:latin typeface="Calibri" panose="020F0502020204030204" pitchFamily="34" charset="0"/>
                <a:cs typeface="Arial" panose="020B0604020202020204" pitchFamily="34" charset="0"/>
              </a:rPr>
              <a:t>Les commandes </a:t>
            </a:r>
            <a:r>
              <a:rPr lang="fr-FR" sz="1800" dirty="0">
                <a:solidFill>
                  <a:srgbClr val="E898AC"/>
                </a:solidFill>
                <a:latin typeface="Calibri" panose="020F0502020204030204" pitchFamily="34" charset="0"/>
                <a:cs typeface="Arial" panose="020B0604020202020204" pitchFamily="34" charset="0"/>
              </a:rPr>
              <a:t>« demande d’inscription » </a:t>
            </a:r>
            <a:r>
              <a:rPr lang="fr-FR" sz="1800" dirty="0">
                <a:solidFill>
                  <a:schemeClr val="lt1"/>
                </a:solidFill>
                <a:latin typeface="Calibri" panose="020F0502020204030204" pitchFamily="34" charset="0"/>
                <a:cs typeface="Arial" panose="020B0604020202020204" pitchFamily="34" charset="0"/>
              </a:rPr>
              <a:t>et </a:t>
            </a:r>
            <a:r>
              <a:rPr lang="fr-FR" sz="1800" dirty="0">
                <a:solidFill>
                  <a:srgbClr val="E898AC"/>
                </a:solidFill>
                <a:latin typeface="Calibri" panose="020F0502020204030204" pitchFamily="34" charset="0"/>
                <a:cs typeface="Arial" panose="020B0604020202020204" pitchFamily="34" charset="0"/>
              </a:rPr>
              <a:t>« demande d’ouverture du dossier » </a:t>
            </a:r>
            <a:r>
              <a:rPr lang="fr-FR" sz="1800" dirty="0">
                <a:solidFill>
                  <a:schemeClr val="lt1"/>
                </a:solidFill>
                <a:latin typeface="Calibri" panose="020F0502020204030204" pitchFamily="34" charset="0"/>
                <a:cs typeface="Arial" panose="020B0604020202020204" pitchFamily="34" charset="0"/>
              </a:rPr>
              <a:t>seront </a:t>
            </a:r>
            <a:r>
              <a:rPr lang="fr-FR" sz="1800" dirty="0">
                <a:solidFill>
                  <a:srgbClr val="FF618B"/>
                </a:solidFill>
                <a:latin typeface="Calibri" panose="020F0502020204030204" pitchFamily="34" charset="0"/>
                <a:cs typeface="Arial" panose="020B0604020202020204" pitchFamily="34" charset="0"/>
              </a:rPr>
              <a:t>nos événements déclencheurs .</a:t>
            </a:r>
          </a:p>
        </p:txBody>
      </p:sp>
    </p:spTree>
    <p:extLst>
      <p:ext uri="{BB962C8B-B14F-4D97-AF65-F5344CB8AC3E}">
        <p14:creationId xmlns:p14="http://schemas.microsoft.com/office/powerpoint/2010/main" val="4038784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847C593-8EE0-A878-3FA5-462FAAACCC09}"/>
              </a:ext>
            </a:extLst>
          </p:cNvPr>
          <p:cNvPicPr>
            <a:picLocks noChangeAspect="1"/>
          </p:cNvPicPr>
          <p:nvPr/>
        </p:nvPicPr>
        <p:blipFill rotWithShape="1">
          <a:blip r:embed="rId2"/>
          <a:srcRect l="33034" t="11220" r="27786" b="35446"/>
          <a:stretch/>
        </p:blipFill>
        <p:spPr>
          <a:xfrm>
            <a:off x="98434" y="1098508"/>
            <a:ext cx="4681326" cy="3584448"/>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C309322D-8D53-E3C0-902A-BE17ECEE84BB}"/>
              </a:ext>
            </a:extLst>
          </p:cNvPr>
          <p:cNvPicPr>
            <a:picLocks noChangeAspect="1"/>
          </p:cNvPicPr>
          <p:nvPr/>
        </p:nvPicPr>
        <p:blipFill rotWithShape="1">
          <a:blip r:embed="rId3"/>
          <a:srcRect l="36343" t="18007" r="33398" b="30783"/>
          <a:stretch/>
        </p:blipFill>
        <p:spPr>
          <a:xfrm>
            <a:off x="5108547" y="1270409"/>
            <a:ext cx="3518291" cy="3349364"/>
          </a:xfrm>
          <a:prstGeom prst="rect">
            <a:avLst/>
          </a:prstGeom>
          <a:ln>
            <a:noFill/>
          </a:ln>
          <a:effectLst>
            <a:outerShdw blurRad="292100" dist="139700" dir="2700000" algn="tl" rotWithShape="0">
              <a:srgbClr val="333333">
                <a:alpha val="65000"/>
              </a:srgbClr>
            </a:outerShdw>
          </a:effectLst>
        </p:spPr>
      </p:pic>
      <p:sp>
        <p:nvSpPr>
          <p:cNvPr id="8" name="ZoneTexte 7">
            <a:extLst>
              <a:ext uri="{FF2B5EF4-FFF2-40B4-BE49-F238E27FC236}">
                <a16:creationId xmlns:a16="http://schemas.microsoft.com/office/drawing/2014/main" id="{FB512452-515E-CBA3-5E93-0A37BCF5737A}"/>
              </a:ext>
            </a:extLst>
          </p:cNvPr>
          <p:cNvSpPr txBox="1"/>
          <p:nvPr/>
        </p:nvSpPr>
        <p:spPr>
          <a:xfrm>
            <a:off x="3072384" y="460544"/>
            <a:ext cx="4572000" cy="407035"/>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000" u="sng" dirty="0">
                <a:solidFill>
                  <a:schemeClr val="bg2">
                    <a:lumMod val="25000"/>
                    <a:lumOff val="75000"/>
                  </a:schemeClr>
                </a:solidFill>
                <a:latin typeface="Calibri" panose="020F0502020204030204" pitchFamily="34" charset="0"/>
                <a:cs typeface="Arial" panose="020B0604020202020204" pitchFamily="34" charset="0"/>
              </a:rPr>
              <a:t>MCT pour emprunt</a:t>
            </a:r>
          </a:p>
        </p:txBody>
      </p:sp>
    </p:spTree>
    <p:extLst>
      <p:ext uri="{BB962C8B-B14F-4D97-AF65-F5344CB8AC3E}">
        <p14:creationId xmlns:p14="http://schemas.microsoft.com/office/powerpoint/2010/main" val="3196757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FECCABC8-DD0C-0410-CAA4-9FF292FDF9F5}"/>
              </a:ext>
            </a:extLst>
          </p:cNvPr>
          <p:cNvPicPr>
            <a:picLocks noChangeAspect="1"/>
          </p:cNvPicPr>
          <p:nvPr/>
        </p:nvPicPr>
        <p:blipFill rotWithShape="1">
          <a:blip r:embed="rId2"/>
          <a:srcRect l="36721" t="9763" r="18289" b="22768"/>
          <a:stretch/>
        </p:blipFill>
        <p:spPr>
          <a:xfrm>
            <a:off x="1465397" y="831954"/>
            <a:ext cx="6432255" cy="4128219"/>
          </a:xfrm>
          <a:prstGeom prst="rect">
            <a:avLst/>
          </a:prstGeom>
          <a:ln>
            <a:noFill/>
          </a:ln>
          <a:effectLst>
            <a:outerShdw blurRad="292100" dist="139700" dir="2700000" algn="tl" rotWithShape="0">
              <a:srgbClr val="333333">
                <a:alpha val="65000"/>
              </a:srgbClr>
            </a:outerShdw>
          </a:effectLst>
        </p:spPr>
      </p:pic>
      <p:sp>
        <p:nvSpPr>
          <p:cNvPr id="4" name="ZoneTexte 3">
            <a:extLst>
              <a:ext uri="{FF2B5EF4-FFF2-40B4-BE49-F238E27FC236}">
                <a16:creationId xmlns:a16="http://schemas.microsoft.com/office/drawing/2014/main" id="{AE1D831B-CCD0-9983-D468-ACDD0F8C13A9}"/>
              </a:ext>
            </a:extLst>
          </p:cNvPr>
          <p:cNvSpPr txBox="1"/>
          <p:nvPr/>
        </p:nvSpPr>
        <p:spPr>
          <a:xfrm>
            <a:off x="2282253" y="304622"/>
            <a:ext cx="4579494" cy="407035"/>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000" u="sng" dirty="0">
                <a:solidFill>
                  <a:schemeClr val="bg2">
                    <a:lumMod val="25000"/>
                    <a:lumOff val="75000"/>
                  </a:schemeClr>
                </a:solidFill>
                <a:latin typeface="Calibri" panose="020F0502020204030204" pitchFamily="34" charset="0"/>
                <a:cs typeface="Arial" panose="020B0604020202020204" pitchFamily="34" charset="0"/>
              </a:rPr>
              <a:t>MCT pour restitution des exemplaires</a:t>
            </a:r>
          </a:p>
        </p:txBody>
      </p:sp>
    </p:spTree>
    <p:extLst>
      <p:ext uri="{BB962C8B-B14F-4D97-AF65-F5344CB8AC3E}">
        <p14:creationId xmlns:p14="http://schemas.microsoft.com/office/powerpoint/2010/main" val="1402664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3BEBBEB-D4E2-BCF1-2B72-9E324CB342A2}"/>
              </a:ext>
            </a:extLst>
          </p:cNvPr>
          <p:cNvPicPr>
            <a:picLocks noChangeAspect="1"/>
          </p:cNvPicPr>
          <p:nvPr/>
        </p:nvPicPr>
        <p:blipFill rotWithShape="1">
          <a:blip r:embed="rId2"/>
          <a:srcRect l="36667" t="9481" r="18500" b="24149"/>
          <a:stretch/>
        </p:blipFill>
        <p:spPr>
          <a:xfrm>
            <a:off x="743640" y="825262"/>
            <a:ext cx="5532120" cy="3953109"/>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4A7A9A80-360C-01F3-921A-34E269DB0793}"/>
              </a:ext>
            </a:extLst>
          </p:cNvPr>
          <p:cNvPicPr>
            <a:picLocks noChangeAspect="1"/>
          </p:cNvPicPr>
          <p:nvPr/>
        </p:nvPicPr>
        <p:blipFill rotWithShape="1">
          <a:blip r:embed="rId3"/>
          <a:srcRect l="50666" t="21000" r="33834" b="29185"/>
          <a:stretch/>
        </p:blipFill>
        <p:spPr>
          <a:xfrm>
            <a:off x="6695107" y="1029752"/>
            <a:ext cx="1866900" cy="3375028"/>
          </a:xfrm>
          <a:prstGeom prst="rect">
            <a:avLst/>
          </a:prstGeom>
          <a:ln>
            <a:noFill/>
          </a:ln>
          <a:effectLst>
            <a:outerShdw blurRad="292100" dist="139700" dir="2700000" algn="tl" rotWithShape="0">
              <a:srgbClr val="333333">
                <a:alpha val="65000"/>
              </a:srgbClr>
            </a:outerShdw>
          </a:effectLst>
        </p:spPr>
      </p:pic>
      <p:sp>
        <p:nvSpPr>
          <p:cNvPr id="7" name="ZoneTexte 6">
            <a:extLst>
              <a:ext uri="{FF2B5EF4-FFF2-40B4-BE49-F238E27FC236}">
                <a16:creationId xmlns:a16="http://schemas.microsoft.com/office/drawing/2014/main" id="{DAA17749-1B4E-AEAE-B3DE-20149C9EC0F8}"/>
              </a:ext>
            </a:extLst>
          </p:cNvPr>
          <p:cNvSpPr txBox="1"/>
          <p:nvPr/>
        </p:nvSpPr>
        <p:spPr>
          <a:xfrm>
            <a:off x="2286000" y="304622"/>
            <a:ext cx="4572000" cy="407035"/>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000" u="sng" dirty="0">
                <a:solidFill>
                  <a:schemeClr val="bg2">
                    <a:lumMod val="25000"/>
                    <a:lumOff val="75000"/>
                  </a:schemeClr>
                </a:solidFill>
                <a:latin typeface="Calibri" panose="020F0502020204030204" pitchFamily="34" charset="0"/>
                <a:cs typeface="Arial" panose="020B0604020202020204" pitchFamily="34" charset="0"/>
              </a:rPr>
              <a:t>MCT pour restitution des exemplaires</a:t>
            </a:r>
          </a:p>
        </p:txBody>
      </p:sp>
    </p:spTree>
    <p:extLst>
      <p:ext uri="{BB962C8B-B14F-4D97-AF65-F5344CB8AC3E}">
        <p14:creationId xmlns:p14="http://schemas.microsoft.com/office/powerpoint/2010/main" val="26983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EBB96-5E37-9694-380D-9251FB7CA72F}"/>
              </a:ext>
            </a:extLst>
          </p:cNvPr>
          <p:cNvSpPr>
            <a:spLocks noGrp="1"/>
          </p:cNvSpPr>
          <p:nvPr>
            <p:ph type="ctrTitle"/>
          </p:nvPr>
        </p:nvSpPr>
        <p:spPr>
          <a:xfrm>
            <a:off x="649457" y="0"/>
            <a:ext cx="7483113" cy="2052600"/>
          </a:xfrm>
        </p:spPr>
        <p:txBody>
          <a:bodyPr/>
          <a:lstStyle/>
          <a:p>
            <a:r>
              <a:rPr lang="fr-FR" sz="4800" dirty="0">
                <a:solidFill>
                  <a:srgbClr val="00CFCC"/>
                </a:solidFill>
                <a:effectLst/>
                <a:latin typeface="Share Tech" panose="020B0604020202020204" charset="0"/>
                <a:ea typeface="Calibri" panose="020F0502020204030204" pitchFamily="34" charset="0"/>
              </a:rPr>
              <a:t>Conception et analyse du MOT</a:t>
            </a:r>
            <a:endParaRPr lang="fr-FR" sz="11500" dirty="0">
              <a:solidFill>
                <a:srgbClr val="00CFCC"/>
              </a:solidFill>
              <a:latin typeface="Share Tech" panose="020B0604020202020204" charset="0"/>
            </a:endParaRPr>
          </a:p>
        </p:txBody>
      </p:sp>
      <p:sp>
        <p:nvSpPr>
          <p:cNvPr id="3" name="ZoneTexte 2">
            <a:extLst>
              <a:ext uri="{FF2B5EF4-FFF2-40B4-BE49-F238E27FC236}">
                <a16:creationId xmlns:a16="http://schemas.microsoft.com/office/drawing/2014/main" id="{523CCBA2-298B-5823-0209-E85DE4DE6816}"/>
              </a:ext>
            </a:extLst>
          </p:cNvPr>
          <p:cNvSpPr txBox="1"/>
          <p:nvPr/>
        </p:nvSpPr>
        <p:spPr>
          <a:xfrm>
            <a:off x="619636" y="2625153"/>
            <a:ext cx="7904728" cy="400110"/>
          </a:xfrm>
          <a:prstGeom prst="rect">
            <a:avLst/>
          </a:prstGeom>
          <a:noFill/>
        </p:spPr>
        <p:txBody>
          <a:bodyPr wrap="none" rtlCol="0">
            <a:spAutoFit/>
          </a:bodyPr>
          <a:lstStyle/>
          <a:p>
            <a:r>
              <a:rPr lang="fr-FR" sz="2000" dirty="0">
                <a:solidFill>
                  <a:schemeClr val="lt1"/>
                </a:solidFill>
                <a:latin typeface="Calibri" panose="020F0502020204030204" pitchFamily="34" charset="0"/>
                <a:cs typeface="Arial" panose="020B0604020202020204" pitchFamily="34" charset="0"/>
              </a:rPr>
              <a:t>Les acteurs sont : </a:t>
            </a:r>
            <a:r>
              <a:rPr lang="fr-FR" sz="2000" dirty="0">
                <a:solidFill>
                  <a:srgbClr val="FFFF00"/>
                </a:solidFill>
                <a:latin typeface="Calibri" panose="020F0502020204030204" pitchFamily="34" charset="0"/>
                <a:cs typeface="Arial" panose="020B0604020202020204" pitchFamily="34" charset="0"/>
              </a:rPr>
              <a:t>Client + Bibliothécaire + Directeur + service d’inscription</a:t>
            </a:r>
          </a:p>
        </p:txBody>
      </p:sp>
    </p:spTree>
    <p:extLst>
      <p:ext uri="{BB962C8B-B14F-4D97-AF65-F5344CB8AC3E}">
        <p14:creationId xmlns:p14="http://schemas.microsoft.com/office/powerpoint/2010/main" val="344084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476873" y="1609330"/>
            <a:ext cx="7866900" cy="1700940"/>
          </a:xfrm>
          <a:prstGeom prst="rect">
            <a:avLst/>
          </a:prstGeom>
        </p:spPr>
        <p:txBody>
          <a:bodyPr spcFirstLastPara="1" wrap="square" lIns="91425" tIns="91425" rIns="91425" bIns="91425" anchor="t" anchorCtr="0">
            <a:noAutofit/>
          </a:bodyPr>
          <a:lstStyle/>
          <a:p>
            <a:pPr marL="0" indent="0">
              <a:buNone/>
            </a:pPr>
            <a:r>
              <a:rPr lang="fr-FR" sz="1800" dirty="0">
                <a:latin typeface="Abadi" panose="020B0604020104020204" pitchFamily="34" charset="0"/>
              </a:rPr>
              <a:t>Nous souhaitons tout d’abord adresser nos remerciements les plus sincères à Monsieur </a:t>
            </a:r>
            <a:r>
              <a:rPr lang="fr-FR" sz="1800" b="1" dirty="0">
                <a:latin typeface="Abadi" panose="020B0604020104020204" pitchFamily="34" charset="0"/>
              </a:rPr>
              <a:t>ROCHD YASSIR</a:t>
            </a:r>
            <a:r>
              <a:rPr lang="fr-FR" sz="1800" dirty="0">
                <a:latin typeface="Abadi" panose="020B0604020104020204" pitchFamily="34" charset="0"/>
              </a:rPr>
              <a:t>, pour le soutien qu’il nous a apporté dans la matière et aussi</a:t>
            </a:r>
            <a:r>
              <a:rPr lang="fr-FR" sz="1800" dirty="0">
                <a:effectLst/>
                <a:latin typeface="Abadi" panose="020B0604020104020204" pitchFamily="34" charset="0"/>
                <a:ea typeface="Calibri" panose="020F0502020204030204" pitchFamily="34" charset="0"/>
                <a:cs typeface="Arial" panose="020B0604020202020204" pitchFamily="34" charset="0"/>
              </a:rPr>
              <a:t> dans la concrétisation de ce projet ingénieur qui nous sera bien utile dans notre cursus universitaire et professionnel</a:t>
            </a:r>
            <a:r>
              <a:rPr lang="fr-FR" sz="1800" dirty="0">
                <a:effectLst/>
                <a:latin typeface="Calibri" panose="020F0502020204030204" pitchFamily="34" charset="0"/>
                <a:ea typeface="Calibri" panose="020F0502020204030204" pitchFamily="34" charset="0"/>
                <a:cs typeface="Arial" panose="020B0604020202020204" pitchFamily="34" charset="0"/>
              </a:rPr>
              <a:t>.</a:t>
            </a:r>
          </a:p>
          <a:p>
            <a:pPr marL="0" lvl="0" indent="0" algn="l" rtl="0">
              <a:lnSpc>
                <a:spcPct val="100000"/>
              </a:lnSpc>
              <a:spcBef>
                <a:spcPts val="0"/>
              </a:spcBef>
              <a:spcAft>
                <a:spcPts val="0"/>
              </a:spcAft>
              <a:buNone/>
            </a:pPr>
            <a:endParaRPr sz="1800" dirty="0"/>
          </a:p>
          <a:p>
            <a:pPr marL="0" lvl="0" indent="0" algn="l" rtl="0">
              <a:lnSpc>
                <a:spcPct val="100000"/>
              </a:lnSpc>
              <a:spcBef>
                <a:spcPts val="1600"/>
              </a:spcBef>
              <a:spcAft>
                <a:spcPts val="1600"/>
              </a:spcAft>
              <a:buNone/>
            </a:pPr>
            <a:endParaRPr dirty="0"/>
          </a:p>
        </p:txBody>
      </p:sp>
      <p:sp>
        <p:nvSpPr>
          <p:cNvPr id="466" name="Google Shape;466;p26"/>
          <p:cNvSpPr txBox="1">
            <a:spLocks noGrp="1"/>
          </p:cNvSpPr>
          <p:nvPr>
            <p:ph type="ctrTitle"/>
          </p:nvPr>
        </p:nvSpPr>
        <p:spPr>
          <a:xfrm>
            <a:off x="1115011" y="73774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000" dirty="0">
                <a:solidFill>
                  <a:schemeClr val="tx2">
                    <a:lumMod val="75000"/>
                  </a:schemeClr>
                </a:solidFill>
              </a:rPr>
              <a:t>REMERCIEMENT</a:t>
            </a:r>
            <a:endParaRPr sz="4000" dirty="0">
              <a:solidFill>
                <a:schemeClr val="tx2">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516D773-EEBC-5D54-1016-228459E08F04}"/>
              </a:ext>
            </a:extLst>
          </p:cNvPr>
          <p:cNvPicPr>
            <a:picLocks noChangeAspect="1"/>
          </p:cNvPicPr>
          <p:nvPr/>
        </p:nvPicPr>
        <p:blipFill rotWithShape="1">
          <a:blip r:embed="rId2"/>
          <a:srcRect l="11394" t="14572" r="3770" b="23060"/>
          <a:stretch/>
        </p:blipFill>
        <p:spPr>
          <a:xfrm>
            <a:off x="199907" y="554636"/>
            <a:ext cx="8609275" cy="3987384"/>
          </a:xfrm>
          <a:prstGeom prst="rect">
            <a:avLst/>
          </a:prstGeom>
        </p:spPr>
      </p:pic>
    </p:spTree>
    <p:extLst>
      <p:ext uri="{BB962C8B-B14F-4D97-AF65-F5344CB8AC3E}">
        <p14:creationId xmlns:p14="http://schemas.microsoft.com/office/powerpoint/2010/main" val="679595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7E371AB-5CFD-B8C4-3F0A-C8272D3E4BF7}"/>
              </a:ext>
            </a:extLst>
          </p:cNvPr>
          <p:cNvPicPr>
            <a:picLocks noChangeAspect="1"/>
          </p:cNvPicPr>
          <p:nvPr/>
        </p:nvPicPr>
        <p:blipFill rotWithShape="1">
          <a:blip r:embed="rId2"/>
          <a:srcRect l="11639" t="8888" r="3854" b="23352"/>
          <a:stretch/>
        </p:blipFill>
        <p:spPr>
          <a:xfrm>
            <a:off x="659567" y="629586"/>
            <a:ext cx="8159499" cy="3680085"/>
          </a:xfrm>
          <a:prstGeom prst="rect">
            <a:avLst/>
          </a:prstGeom>
        </p:spPr>
      </p:pic>
    </p:spTree>
    <p:extLst>
      <p:ext uri="{BB962C8B-B14F-4D97-AF65-F5344CB8AC3E}">
        <p14:creationId xmlns:p14="http://schemas.microsoft.com/office/powerpoint/2010/main" val="6265886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C917AE7C-F2B6-63AA-D1A9-A2C152E169F2}"/>
              </a:ext>
            </a:extLst>
          </p:cNvPr>
          <p:cNvPicPr>
            <a:picLocks noChangeAspect="1"/>
          </p:cNvPicPr>
          <p:nvPr/>
        </p:nvPicPr>
        <p:blipFill rotWithShape="1">
          <a:blip r:embed="rId2"/>
          <a:srcRect l="28196" t="8743" r="2870" b="21166"/>
          <a:stretch/>
        </p:blipFill>
        <p:spPr>
          <a:xfrm>
            <a:off x="712032" y="344772"/>
            <a:ext cx="7482788" cy="4279693"/>
          </a:xfrm>
          <a:prstGeom prst="rect">
            <a:avLst/>
          </a:prstGeom>
        </p:spPr>
      </p:pic>
    </p:spTree>
    <p:extLst>
      <p:ext uri="{BB962C8B-B14F-4D97-AF65-F5344CB8AC3E}">
        <p14:creationId xmlns:p14="http://schemas.microsoft.com/office/powerpoint/2010/main" val="11732659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1BC20D6D-B691-83CC-2F33-C3DC90A23AC3}"/>
              </a:ext>
            </a:extLst>
          </p:cNvPr>
          <p:cNvPicPr>
            <a:picLocks noChangeAspect="1"/>
          </p:cNvPicPr>
          <p:nvPr/>
        </p:nvPicPr>
        <p:blipFill rotWithShape="1">
          <a:blip r:embed="rId2"/>
          <a:srcRect l="14017" t="8433" r="21803" b="23370"/>
          <a:stretch/>
        </p:blipFill>
        <p:spPr>
          <a:xfrm>
            <a:off x="1116767" y="457275"/>
            <a:ext cx="7075357" cy="4228949"/>
          </a:xfrm>
          <a:prstGeom prst="rect">
            <a:avLst/>
          </a:prstGeom>
        </p:spPr>
      </p:pic>
    </p:spTree>
    <p:extLst>
      <p:ext uri="{BB962C8B-B14F-4D97-AF65-F5344CB8AC3E}">
        <p14:creationId xmlns:p14="http://schemas.microsoft.com/office/powerpoint/2010/main" val="3158111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DFD41C0-D90C-09BD-64F3-6A67898C5C9B}"/>
              </a:ext>
            </a:extLst>
          </p:cNvPr>
          <p:cNvPicPr>
            <a:picLocks noChangeAspect="1"/>
          </p:cNvPicPr>
          <p:nvPr/>
        </p:nvPicPr>
        <p:blipFill rotWithShape="1">
          <a:blip r:embed="rId2"/>
          <a:srcRect l="16229" t="8743" r="13361" b="23352"/>
          <a:stretch/>
        </p:blipFill>
        <p:spPr>
          <a:xfrm>
            <a:off x="914399" y="412228"/>
            <a:ext cx="7654089" cy="4152277"/>
          </a:xfrm>
          <a:prstGeom prst="rect">
            <a:avLst/>
          </a:prstGeom>
        </p:spPr>
      </p:pic>
    </p:spTree>
    <p:extLst>
      <p:ext uri="{BB962C8B-B14F-4D97-AF65-F5344CB8AC3E}">
        <p14:creationId xmlns:p14="http://schemas.microsoft.com/office/powerpoint/2010/main" val="8001955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0B8FE47-3068-A509-8B94-695F755663A9}"/>
              </a:ext>
            </a:extLst>
          </p:cNvPr>
          <p:cNvPicPr>
            <a:picLocks noChangeAspect="1"/>
          </p:cNvPicPr>
          <p:nvPr/>
        </p:nvPicPr>
        <p:blipFill rotWithShape="1">
          <a:blip r:embed="rId2"/>
          <a:srcRect l="19508" t="9035" r="9836" b="22914"/>
          <a:stretch/>
        </p:blipFill>
        <p:spPr>
          <a:xfrm>
            <a:off x="719527" y="322288"/>
            <a:ext cx="7871889" cy="4264702"/>
          </a:xfrm>
          <a:prstGeom prst="rect">
            <a:avLst/>
          </a:prstGeom>
        </p:spPr>
      </p:pic>
    </p:spTree>
    <p:extLst>
      <p:ext uri="{BB962C8B-B14F-4D97-AF65-F5344CB8AC3E}">
        <p14:creationId xmlns:p14="http://schemas.microsoft.com/office/powerpoint/2010/main" val="440489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460334DB-03A5-A238-D59D-8443D13DCDD7}"/>
              </a:ext>
            </a:extLst>
          </p:cNvPr>
          <p:cNvPicPr>
            <a:picLocks noChangeAspect="1"/>
          </p:cNvPicPr>
          <p:nvPr/>
        </p:nvPicPr>
        <p:blipFill rotWithShape="1">
          <a:blip r:embed="rId2"/>
          <a:srcRect l="19508" t="8743" r="6886" b="23498"/>
          <a:stretch/>
        </p:blipFill>
        <p:spPr>
          <a:xfrm>
            <a:off x="382250" y="368195"/>
            <a:ext cx="8510930" cy="4407109"/>
          </a:xfrm>
          <a:prstGeom prst="rect">
            <a:avLst/>
          </a:prstGeom>
        </p:spPr>
      </p:pic>
    </p:spTree>
    <p:extLst>
      <p:ext uri="{BB962C8B-B14F-4D97-AF65-F5344CB8AC3E}">
        <p14:creationId xmlns:p14="http://schemas.microsoft.com/office/powerpoint/2010/main" val="1584958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33916" y="2424163"/>
            <a:ext cx="7664645" cy="828975"/>
          </a:xfrm>
          <a:prstGeom prst="rect">
            <a:avLst/>
          </a:prstGeom>
        </p:spPr>
        <p:txBody>
          <a:bodyPr spcFirstLastPara="1" wrap="square" lIns="91425" tIns="91425" rIns="91425" bIns="91425" anchor="b" anchorCtr="0">
            <a:noAutofit/>
          </a:bodyPr>
          <a:lstStyle/>
          <a:p>
            <a:r>
              <a:rPr lang="fr-FR" sz="4800" dirty="0">
                <a:solidFill>
                  <a:schemeClr val="bg1"/>
                </a:solidFill>
              </a:rPr>
              <a:t>Phase : implémentation sous SGDBR</a:t>
            </a:r>
            <a:br>
              <a:rPr lang="fr-FR" sz="4800" dirty="0">
                <a:solidFill>
                  <a:schemeClr val="bg1"/>
                </a:solidFill>
              </a:rPr>
            </a:br>
            <a:endParaRPr dirty="0">
              <a:solidFill>
                <a:schemeClr val="bg1"/>
              </a:solidFill>
            </a:endParaRPr>
          </a:p>
        </p:txBody>
      </p:sp>
      <p:sp>
        <p:nvSpPr>
          <p:cNvPr id="689" name="Google Shape;689;p32"/>
          <p:cNvSpPr/>
          <p:nvPr/>
        </p:nvSpPr>
        <p:spPr>
          <a:xfrm>
            <a:off x="5770216" y="1874900"/>
            <a:ext cx="1085100" cy="1085100"/>
          </a:xfrm>
          <a:prstGeom prst="rect">
            <a:avLst/>
          </a:prstGeom>
          <a:solidFill>
            <a:srgbClr val="FF6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FF618B"/>
          </a:solidFill>
          <a:ln>
            <a:solidFill>
              <a:srgbClr val="FF618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cxnSpLocks/>
            <a:stCxn id="689" idx="2"/>
          </p:cNvCxnSpPr>
          <p:nvPr/>
        </p:nvCxnSpPr>
        <p:spPr>
          <a:xfrm>
            <a:off x="6312766" y="2960000"/>
            <a:ext cx="0" cy="978000"/>
          </a:xfrm>
          <a:prstGeom prst="straightConnector1">
            <a:avLst/>
          </a:prstGeom>
          <a:noFill/>
          <a:ln w="19050" cap="flat" cmpd="sng">
            <a:solidFill>
              <a:srgbClr val="FF618B"/>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FA5C12D-B5B2-3125-D73A-A1BD8A6C5B35}"/>
              </a:ext>
            </a:extLst>
          </p:cNvPr>
          <p:cNvSpPr txBox="1"/>
          <p:nvPr/>
        </p:nvSpPr>
        <p:spPr>
          <a:xfrm>
            <a:off x="446071" y="660988"/>
            <a:ext cx="8506690" cy="923330"/>
          </a:xfrm>
          <a:prstGeom prst="rect">
            <a:avLst/>
          </a:prstGeom>
          <a:noFill/>
        </p:spPr>
        <p:txBody>
          <a:bodyPr wrap="square">
            <a:spAutoFit/>
          </a:bodyPr>
          <a:lstStyle/>
          <a:p>
            <a:r>
              <a:rPr lang="fr-FR" sz="1800" dirty="0">
                <a:solidFill>
                  <a:srgbClr val="00B0F0"/>
                </a:solidFill>
                <a:latin typeface="Calibri" panose="020F0502020204030204" pitchFamily="34" charset="0"/>
                <a:cs typeface="Arial" panose="020B0604020202020204" pitchFamily="34" charset="0"/>
              </a:rPr>
              <a:t>XAMPP</a:t>
            </a:r>
            <a:r>
              <a:rPr lang="fr-FR" sz="1800" dirty="0">
                <a:solidFill>
                  <a:schemeClr val="lt1"/>
                </a:solidFill>
                <a:latin typeface="Calibri" panose="020F0502020204030204" pitchFamily="34" charset="0"/>
                <a:cs typeface="Arial" panose="020B0604020202020204" pitchFamily="34" charset="0"/>
              </a:rPr>
              <a:t> est un environnement comprenant deux serveurs (</a:t>
            </a:r>
            <a:r>
              <a:rPr lang="fr-FR" sz="1800" dirty="0">
                <a:solidFill>
                  <a:srgbClr val="00B0F0"/>
                </a:solidFill>
                <a:latin typeface="Calibri" panose="020F0502020204030204" pitchFamily="34" charset="0"/>
                <a:cs typeface="Arial" panose="020B0604020202020204" pitchFamily="34" charset="0"/>
              </a:rPr>
              <a:t>Apache</a:t>
            </a:r>
            <a:r>
              <a:rPr lang="fr-FR" sz="1800" dirty="0">
                <a:solidFill>
                  <a:schemeClr val="lt1"/>
                </a:solidFill>
                <a:latin typeface="Calibri" panose="020F0502020204030204" pitchFamily="34" charset="0"/>
                <a:cs typeface="Arial" panose="020B0604020202020204" pitchFamily="34" charset="0"/>
              </a:rPr>
              <a:t> et </a:t>
            </a:r>
            <a:r>
              <a:rPr lang="fr-FR" sz="1800" dirty="0">
                <a:solidFill>
                  <a:srgbClr val="00B0F0"/>
                </a:solidFill>
                <a:latin typeface="Calibri" panose="020F0502020204030204" pitchFamily="34" charset="0"/>
                <a:cs typeface="Arial" panose="020B0604020202020204" pitchFamily="34" charset="0"/>
              </a:rPr>
              <a:t>MySQL</a:t>
            </a:r>
            <a:r>
              <a:rPr lang="fr-FR" sz="1800" dirty="0">
                <a:solidFill>
                  <a:schemeClr val="lt1"/>
                </a:solidFill>
                <a:latin typeface="Calibri" panose="020F0502020204030204" pitchFamily="34" charset="0"/>
                <a:cs typeface="Arial" panose="020B0604020202020204" pitchFamily="34" charset="0"/>
              </a:rPr>
              <a:t>), un interpréteur de script (</a:t>
            </a:r>
            <a:r>
              <a:rPr lang="fr-FR" sz="1800" dirty="0">
                <a:solidFill>
                  <a:srgbClr val="00B0F0"/>
                </a:solidFill>
                <a:latin typeface="Calibri" panose="020F0502020204030204" pitchFamily="34" charset="0"/>
                <a:cs typeface="Arial" panose="020B0604020202020204" pitchFamily="34" charset="0"/>
              </a:rPr>
              <a:t>PHP</a:t>
            </a:r>
            <a:r>
              <a:rPr lang="fr-FR" sz="1800" dirty="0">
                <a:solidFill>
                  <a:schemeClr val="lt1"/>
                </a:solidFill>
                <a:latin typeface="Calibri" panose="020F0502020204030204" pitchFamily="34" charset="0"/>
                <a:cs typeface="Arial" panose="020B0604020202020204" pitchFamily="34" charset="0"/>
              </a:rPr>
              <a:t>), ainsi que </a:t>
            </a:r>
            <a:r>
              <a:rPr lang="fr-FR" sz="1800" dirty="0">
                <a:solidFill>
                  <a:srgbClr val="00B0F0"/>
                </a:solidFill>
                <a:latin typeface="Calibri" panose="020F0502020204030204" pitchFamily="34" charset="0"/>
                <a:cs typeface="Arial" panose="020B0604020202020204" pitchFamily="34" charset="0"/>
              </a:rPr>
              <a:t>phpMyAdmin</a:t>
            </a:r>
            <a:r>
              <a:rPr lang="fr-FR" sz="1800" dirty="0">
                <a:solidFill>
                  <a:schemeClr val="lt1"/>
                </a:solidFill>
                <a:latin typeface="Calibri" panose="020F0502020204030204" pitchFamily="34" charset="0"/>
                <a:cs typeface="Arial" panose="020B0604020202020204" pitchFamily="34" charset="0"/>
              </a:rPr>
              <a:t> pour l'administration Web des bases MySQL.</a:t>
            </a:r>
          </a:p>
        </p:txBody>
      </p:sp>
      <p:pic>
        <p:nvPicPr>
          <p:cNvPr id="7" name="Image 6">
            <a:extLst>
              <a:ext uri="{FF2B5EF4-FFF2-40B4-BE49-F238E27FC236}">
                <a16:creationId xmlns:a16="http://schemas.microsoft.com/office/drawing/2014/main" id="{B40EF170-BE89-F8AB-8497-A99C919FB396}"/>
              </a:ext>
            </a:extLst>
          </p:cNvPr>
          <p:cNvPicPr>
            <a:picLocks noChangeAspect="1"/>
          </p:cNvPicPr>
          <p:nvPr/>
        </p:nvPicPr>
        <p:blipFill rotWithShape="1">
          <a:blip r:embed="rId2"/>
          <a:srcRect l="27197" t="28956" r="29394" b="45724"/>
          <a:stretch/>
        </p:blipFill>
        <p:spPr>
          <a:xfrm>
            <a:off x="446071" y="1740239"/>
            <a:ext cx="8143293" cy="2671795"/>
          </a:xfrm>
          <a:prstGeom prst="rect">
            <a:avLst/>
          </a:prstGeom>
        </p:spPr>
      </p:pic>
    </p:spTree>
    <p:extLst>
      <p:ext uri="{BB962C8B-B14F-4D97-AF65-F5344CB8AC3E}">
        <p14:creationId xmlns:p14="http://schemas.microsoft.com/office/powerpoint/2010/main" val="268324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66458BB7-A01D-7A42-0329-0843E6267316}"/>
              </a:ext>
            </a:extLst>
          </p:cNvPr>
          <p:cNvSpPr txBox="1"/>
          <p:nvPr/>
        </p:nvSpPr>
        <p:spPr>
          <a:xfrm>
            <a:off x="989349" y="185245"/>
            <a:ext cx="6498237" cy="400110"/>
          </a:xfrm>
          <a:prstGeom prst="rect">
            <a:avLst/>
          </a:prstGeom>
          <a:noFill/>
        </p:spPr>
        <p:txBody>
          <a:bodyPr wrap="square">
            <a:spAutoFit/>
          </a:bodyPr>
          <a:lstStyle/>
          <a:p>
            <a:r>
              <a:rPr lang="fr-FR" sz="2000" dirty="0">
                <a:solidFill>
                  <a:srgbClr val="FF618B"/>
                </a:solidFill>
                <a:effectLst>
                  <a:outerShdw blurRad="38100" dist="38100" dir="2700000" algn="tl">
                    <a:srgbClr val="000000">
                      <a:alpha val="43137"/>
                    </a:srgbClr>
                  </a:outerShdw>
                </a:effectLst>
              </a:rPr>
              <a:t>La création des tables de données dans PhpMyAdmin </a:t>
            </a:r>
          </a:p>
        </p:txBody>
      </p:sp>
      <p:sp>
        <p:nvSpPr>
          <p:cNvPr id="10" name="ZoneTexte 9">
            <a:extLst>
              <a:ext uri="{FF2B5EF4-FFF2-40B4-BE49-F238E27FC236}">
                <a16:creationId xmlns:a16="http://schemas.microsoft.com/office/drawing/2014/main" id="{8818E0E1-FD43-34F3-CE9A-9892F78D9976}"/>
              </a:ext>
            </a:extLst>
          </p:cNvPr>
          <p:cNvSpPr txBox="1"/>
          <p:nvPr/>
        </p:nvSpPr>
        <p:spPr>
          <a:xfrm>
            <a:off x="134911" y="645316"/>
            <a:ext cx="8476938" cy="663580"/>
          </a:xfrm>
          <a:prstGeom prst="rect">
            <a:avLst/>
          </a:prstGeom>
          <a:noFill/>
        </p:spPr>
        <p:txBody>
          <a:bodyPr wrap="square">
            <a:spAutoFit/>
          </a:bodyPr>
          <a:lstStyle/>
          <a:p>
            <a:pPr>
              <a:lnSpc>
                <a:spcPct val="107000"/>
              </a:lnSpc>
              <a:spcAft>
                <a:spcPts val="800"/>
              </a:spcAft>
            </a:pPr>
            <a:r>
              <a:rPr lang="fr-FR" sz="1800" dirty="0">
                <a:solidFill>
                  <a:schemeClr val="bg1"/>
                </a:solidFill>
              </a:rPr>
              <a:t>En se basant sur notre MLD créé précédemment nous avons pu élaborer les tables suivantes qu’on aura dans notre base de données :</a:t>
            </a:r>
          </a:p>
        </p:txBody>
      </p:sp>
      <p:pic>
        <p:nvPicPr>
          <p:cNvPr id="3" name="Image 2">
            <a:extLst>
              <a:ext uri="{FF2B5EF4-FFF2-40B4-BE49-F238E27FC236}">
                <a16:creationId xmlns:a16="http://schemas.microsoft.com/office/drawing/2014/main" id="{34508C0B-E616-966E-F99E-3E831D349B6D}"/>
              </a:ext>
            </a:extLst>
          </p:cNvPr>
          <p:cNvPicPr>
            <a:picLocks noChangeAspect="1"/>
          </p:cNvPicPr>
          <p:nvPr/>
        </p:nvPicPr>
        <p:blipFill rotWithShape="1">
          <a:blip r:embed="rId2"/>
          <a:srcRect l="15738" t="33401" r="19613" b="7759"/>
          <a:stretch/>
        </p:blipFill>
        <p:spPr>
          <a:xfrm>
            <a:off x="1154242" y="1308896"/>
            <a:ext cx="6558198" cy="3357450"/>
          </a:xfrm>
          <a:prstGeom prst="rect">
            <a:avLst/>
          </a:prstGeom>
        </p:spPr>
      </p:pic>
    </p:spTree>
    <p:extLst>
      <p:ext uri="{BB962C8B-B14F-4D97-AF65-F5344CB8AC3E}">
        <p14:creationId xmlns:p14="http://schemas.microsoft.com/office/powerpoint/2010/main" val="401826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cxnSp>
        <p:nvCxnSpPr>
          <p:cNvPr id="1085" name="Google Shape;1085;p38"/>
          <p:cNvCxnSpPr/>
          <p:nvPr/>
        </p:nvCxnSpPr>
        <p:spPr>
          <a:xfrm>
            <a:off x="3587814" y="2454324"/>
            <a:ext cx="0" cy="455100"/>
          </a:xfrm>
          <a:prstGeom prst="straightConnector1">
            <a:avLst/>
          </a:prstGeom>
          <a:noFill/>
          <a:ln w="19050" cap="flat" cmpd="sng">
            <a:solidFill>
              <a:srgbClr val="00CFCC"/>
            </a:solidFill>
            <a:prstDash val="solid"/>
            <a:round/>
            <a:headEnd type="none" w="med" len="med"/>
            <a:tailEnd type="none" w="med" len="med"/>
          </a:ln>
        </p:spPr>
      </p:cxnSp>
      <p:cxnSp>
        <p:nvCxnSpPr>
          <p:cNvPr id="1086" name="Google Shape;1086;p38"/>
          <p:cNvCxnSpPr/>
          <p:nvPr/>
        </p:nvCxnSpPr>
        <p:spPr>
          <a:xfrm>
            <a:off x="5612617" y="2976550"/>
            <a:ext cx="0" cy="455100"/>
          </a:xfrm>
          <a:prstGeom prst="straightConnector1">
            <a:avLst/>
          </a:prstGeom>
          <a:noFill/>
          <a:ln w="19050" cap="flat" cmpd="sng">
            <a:solidFill>
              <a:srgbClr val="FF618B"/>
            </a:solidFill>
            <a:prstDash val="solid"/>
            <a:round/>
            <a:headEnd type="none" w="med" len="med"/>
            <a:tailEnd type="none" w="med" len="med"/>
          </a:ln>
        </p:spPr>
      </p:cxnSp>
      <p:cxnSp>
        <p:nvCxnSpPr>
          <p:cNvPr id="1087" name="Google Shape;1087;p38"/>
          <p:cNvCxnSpPr/>
          <p:nvPr/>
        </p:nvCxnSpPr>
        <p:spPr>
          <a:xfrm>
            <a:off x="7636282" y="2521450"/>
            <a:ext cx="0" cy="455100"/>
          </a:xfrm>
          <a:prstGeom prst="straightConnector1">
            <a:avLst/>
          </a:prstGeom>
          <a:noFill/>
          <a:ln w="19050" cap="flat" cmpd="sng">
            <a:solidFill>
              <a:srgbClr val="FFFF00"/>
            </a:solidFill>
            <a:prstDash val="solid"/>
            <a:round/>
            <a:headEnd type="none" w="med" len="med"/>
            <a:tailEnd type="none" w="med" len="med"/>
          </a:ln>
        </p:spPr>
      </p:cxnSp>
      <p:sp>
        <p:nvSpPr>
          <p:cNvPr id="1088" name="Google Shape;1088;p38"/>
          <p:cNvSpPr txBox="1">
            <a:spLocks noGrp="1"/>
          </p:cNvSpPr>
          <p:nvPr>
            <p:ph type="ctrTitle"/>
          </p:nvPr>
        </p:nvSpPr>
        <p:spPr>
          <a:xfrm>
            <a:off x="618824" y="411674"/>
            <a:ext cx="5005763" cy="9537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800" dirty="0"/>
              <a:t>Sommaire</a:t>
            </a:r>
            <a:endParaRPr sz="4800" dirty="0"/>
          </a:p>
        </p:txBody>
      </p:sp>
      <p:cxnSp>
        <p:nvCxnSpPr>
          <p:cNvPr id="1089" name="Google Shape;1089;p38"/>
          <p:cNvCxnSpPr/>
          <p:nvPr/>
        </p:nvCxnSpPr>
        <p:spPr>
          <a:xfrm>
            <a:off x="1034400" y="2918100"/>
            <a:ext cx="7075200" cy="0"/>
          </a:xfrm>
          <a:prstGeom prst="straightConnector1">
            <a:avLst/>
          </a:prstGeom>
          <a:noFill/>
          <a:ln w="19050" cap="flat" cmpd="sng">
            <a:solidFill>
              <a:schemeClr val="lt2"/>
            </a:solidFill>
            <a:prstDash val="solid"/>
            <a:round/>
            <a:headEnd type="none" w="med" len="med"/>
            <a:tailEnd type="none" w="med" len="med"/>
          </a:ln>
        </p:spPr>
      </p:cxnSp>
      <p:grpSp>
        <p:nvGrpSpPr>
          <p:cNvPr id="1090" name="Google Shape;1090;p38"/>
          <p:cNvGrpSpPr/>
          <p:nvPr/>
        </p:nvGrpSpPr>
        <p:grpSpPr>
          <a:xfrm>
            <a:off x="1372725" y="2731350"/>
            <a:ext cx="373500" cy="373500"/>
            <a:chOff x="1372725" y="1912500"/>
            <a:chExt cx="373500" cy="373500"/>
          </a:xfrm>
          <a:solidFill>
            <a:schemeClr val="accent3">
              <a:lumMod val="75000"/>
            </a:schemeClr>
          </a:solidFill>
        </p:grpSpPr>
        <p:sp>
          <p:nvSpPr>
            <p:cNvPr id="1091" name="Google Shape;1091;p38"/>
            <p:cNvSpPr/>
            <p:nvPr/>
          </p:nvSpPr>
          <p:spPr>
            <a:xfrm>
              <a:off x="1464063" y="2003850"/>
              <a:ext cx="190800" cy="190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1372725" y="1912500"/>
              <a:ext cx="373500" cy="373500"/>
            </a:xfrm>
            <a:prstGeom prst="donut">
              <a:avLst>
                <a:gd name="adj" fmla="val 1019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8"/>
          <p:cNvGrpSpPr/>
          <p:nvPr/>
        </p:nvGrpSpPr>
        <p:grpSpPr>
          <a:xfrm>
            <a:off x="3401092" y="2731350"/>
            <a:ext cx="373500" cy="373500"/>
            <a:chOff x="3212675" y="1912500"/>
            <a:chExt cx="373500" cy="373500"/>
          </a:xfrm>
          <a:solidFill>
            <a:srgbClr val="00CFCC"/>
          </a:solidFill>
        </p:grpSpPr>
        <p:sp>
          <p:nvSpPr>
            <p:cNvPr id="1094" name="Google Shape;1094;p38"/>
            <p:cNvSpPr/>
            <p:nvPr/>
          </p:nvSpPr>
          <p:spPr>
            <a:xfrm>
              <a:off x="3304013" y="2003850"/>
              <a:ext cx="190800" cy="190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3212675" y="1912500"/>
              <a:ext cx="373500" cy="373500"/>
            </a:xfrm>
            <a:prstGeom prst="donut">
              <a:avLst>
                <a:gd name="adj" fmla="val 1019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8"/>
          <p:cNvGrpSpPr/>
          <p:nvPr/>
        </p:nvGrpSpPr>
        <p:grpSpPr>
          <a:xfrm>
            <a:off x="5429458" y="2731350"/>
            <a:ext cx="373500" cy="373500"/>
            <a:chOff x="5557850" y="1912500"/>
            <a:chExt cx="373500" cy="373500"/>
          </a:xfrm>
          <a:solidFill>
            <a:srgbClr val="FF618B"/>
          </a:solidFill>
        </p:grpSpPr>
        <p:sp>
          <p:nvSpPr>
            <p:cNvPr id="1097" name="Google Shape;1097;p38"/>
            <p:cNvSpPr/>
            <p:nvPr/>
          </p:nvSpPr>
          <p:spPr>
            <a:xfrm>
              <a:off x="5649188" y="2003850"/>
              <a:ext cx="190800" cy="190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5557850" y="1912500"/>
              <a:ext cx="373500" cy="373500"/>
            </a:xfrm>
            <a:prstGeom prst="donut">
              <a:avLst>
                <a:gd name="adj" fmla="val 1019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8"/>
          <p:cNvGrpSpPr/>
          <p:nvPr/>
        </p:nvGrpSpPr>
        <p:grpSpPr>
          <a:xfrm>
            <a:off x="7457825" y="2731350"/>
            <a:ext cx="373500" cy="373500"/>
            <a:chOff x="7457825" y="1912500"/>
            <a:chExt cx="373500" cy="373500"/>
          </a:xfrm>
          <a:solidFill>
            <a:srgbClr val="FFFF00"/>
          </a:solidFill>
        </p:grpSpPr>
        <p:sp>
          <p:nvSpPr>
            <p:cNvPr id="1100" name="Google Shape;1100;p38"/>
            <p:cNvSpPr/>
            <p:nvPr/>
          </p:nvSpPr>
          <p:spPr>
            <a:xfrm>
              <a:off x="7549163" y="2003850"/>
              <a:ext cx="190800" cy="1908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7457825" y="1912500"/>
              <a:ext cx="373500" cy="373500"/>
            </a:xfrm>
            <a:prstGeom prst="donut">
              <a:avLst>
                <a:gd name="adj" fmla="val 10193"/>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 name="Google Shape;1110;p38"/>
          <p:cNvSpPr txBox="1">
            <a:spLocks noGrp="1"/>
          </p:cNvSpPr>
          <p:nvPr>
            <p:ph type="ctrTitle" idx="4294967295"/>
          </p:nvPr>
        </p:nvSpPr>
        <p:spPr>
          <a:xfrm>
            <a:off x="569586" y="3481742"/>
            <a:ext cx="2036749"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chemeClr val="accent6">
                    <a:lumMod val="75000"/>
                  </a:schemeClr>
                </a:solidFill>
              </a:rPr>
              <a:t>INTRODUCTION</a:t>
            </a:r>
            <a:endParaRPr sz="2400" dirty="0">
              <a:solidFill>
                <a:schemeClr val="accent6">
                  <a:lumMod val="75000"/>
                </a:schemeClr>
              </a:solidFill>
            </a:endParaRPr>
          </a:p>
        </p:txBody>
      </p:sp>
      <p:sp>
        <p:nvSpPr>
          <p:cNvPr id="1111" name="Google Shape;1111;p38"/>
          <p:cNvSpPr txBox="1">
            <a:spLocks noGrp="1"/>
          </p:cNvSpPr>
          <p:nvPr>
            <p:ph type="ctrTitle" idx="4294967295"/>
          </p:nvPr>
        </p:nvSpPr>
        <p:spPr>
          <a:xfrm>
            <a:off x="2033404" y="1929043"/>
            <a:ext cx="3108820" cy="42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rgbClr val="00CFCC"/>
                </a:solidFill>
              </a:rPr>
              <a:t>Phase: analyse détaillée</a:t>
            </a:r>
            <a:endParaRPr sz="2400" dirty="0">
              <a:solidFill>
                <a:srgbClr val="00CFCC"/>
              </a:solidFill>
            </a:endParaRPr>
          </a:p>
        </p:txBody>
      </p:sp>
      <p:sp>
        <p:nvSpPr>
          <p:cNvPr id="1112" name="Google Shape;1112;p38"/>
          <p:cNvSpPr txBox="1">
            <a:spLocks noGrp="1"/>
          </p:cNvSpPr>
          <p:nvPr>
            <p:ph type="ctrTitle" idx="4294967295"/>
          </p:nvPr>
        </p:nvSpPr>
        <p:spPr>
          <a:xfrm>
            <a:off x="2944144" y="3469225"/>
            <a:ext cx="4970628" cy="4885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tx2">
                    <a:lumMod val="75000"/>
                  </a:schemeClr>
                </a:solidFill>
              </a:rPr>
              <a:t>Phase : implémentation sous SGDB</a:t>
            </a:r>
            <a:endParaRPr sz="2400" dirty="0">
              <a:solidFill>
                <a:schemeClr val="tx2">
                  <a:lumMod val="75000"/>
                </a:schemeClr>
              </a:solidFill>
            </a:endParaRPr>
          </a:p>
        </p:txBody>
      </p:sp>
      <p:sp>
        <p:nvSpPr>
          <p:cNvPr id="1113" name="Google Shape;1113;p38"/>
          <p:cNvSpPr txBox="1">
            <a:spLocks noGrp="1"/>
          </p:cNvSpPr>
          <p:nvPr>
            <p:ph type="ctrTitle" idx="4294967295"/>
          </p:nvPr>
        </p:nvSpPr>
        <p:spPr>
          <a:xfrm>
            <a:off x="6462428" y="1938697"/>
            <a:ext cx="2347707" cy="6407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sz="2400" dirty="0">
                <a:solidFill>
                  <a:srgbClr val="FFFF00"/>
                </a:solidFill>
                <a:sym typeface="Maven Pro"/>
              </a:rPr>
              <a:t>Conclusion</a:t>
            </a:r>
            <a:endParaRPr sz="2400" dirty="0">
              <a:solidFill>
                <a:srgbClr val="FFFF00"/>
              </a:solidFill>
              <a:sym typeface="Maven Pro"/>
            </a:endParaRPr>
          </a:p>
        </p:txBody>
      </p:sp>
      <p:cxnSp>
        <p:nvCxnSpPr>
          <p:cNvPr id="2" name="Google Shape;1085;p38">
            <a:extLst>
              <a:ext uri="{FF2B5EF4-FFF2-40B4-BE49-F238E27FC236}">
                <a16:creationId xmlns:a16="http://schemas.microsoft.com/office/drawing/2014/main" id="{F7A487E8-3FD1-24C5-0EBA-828D6D6857AB}"/>
              </a:ext>
            </a:extLst>
          </p:cNvPr>
          <p:cNvCxnSpPr/>
          <p:nvPr/>
        </p:nvCxnSpPr>
        <p:spPr>
          <a:xfrm>
            <a:off x="1549952" y="2983322"/>
            <a:ext cx="0" cy="455100"/>
          </a:xfrm>
          <a:prstGeom prst="straightConnector1">
            <a:avLst/>
          </a:prstGeom>
          <a:noFill/>
          <a:ln w="19050" cap="flat" cmpd="sng">
            <a:solidFill>
              <a:schemeClr val="accent3">
                <a:lumMod val="75000"/>
              </a:schemeClr>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5E83686C-FF05-B0F1-E2FE-7A4E7F8ECF7F}"/>
              </a:ext>
            </a:extLst>
          </p:cNvPr>
          <p:cNvSpPr txBox="1"/>
          <p:nvPr/>
        </p:nvSpPr>
        <p:spPr>
          <a:xfrm>
            <a:off x="1787577" y="190886"/>
            <a:ext cx="5568846" cy="830997"/>
          </a:xfrm>
          <a:prstGeom prst="rect">
            <a:avLst/>
          </a:prstGeom>
          <a:noFill/>
        </p:spPr>
        <p:txBody>
          <a:bodyPr wrap="square">
            <a:spAutoFit/>
          </a:bodyPr>
          <a:lstStyle/>
          <a:p>
            <a:r>
              <a:rPr lang="fr-FR" sz="2400" b="1" dirty="0">
                <a:solidFill>
                  <a:srgbClr val="FF618B"/>
                </a:solidFill>
                <a:effectLst>
                  <a:outerShdw blurRad="38100" dist="38100" dir="2700000" algn="tl">
                    <a:srgbClr val="000000">
                      <a:alpha val="43137"/>
                    </a:srgbClr>
                  </a:outerShdw>
                </a:effectLst>
              </a:rPr>
              <a:t>L’insertion dans la base de données</a:t>
            </a:r>
          </a:p>
          <a:p>
            <a:endParaRPr lang="fr-FR" sz="2400" b="1" dirty="0">
              <a:solidFill>
                <a:srgbClr val="FF618B"/>
              </a:solidFill>
              <a:effectLst>
                <a:outerShdw blurRad="38100" dist="38100" dir="2700000" algn="tl">
                  <a:srgbClr val="000000">
                    <a:alpha val="43137"/>
                  </a:srgbClr>
                </a:outerShdw>
              </a:effectLst>
            </a:endParaRPr>
          </a:p>
        </p:txBody>
      </p:sp>
      <p:pic>
        <p:nvPicPr>
          <p:cNvPr id="8" name="Image 7">
            <a:extLst>
              <a:ext uri="{FF2B5EF4-FFF2-40B4-BE49-F238E27FC236}">
                <a16:creationId xmlns:a16="http://schemas.microsoft.com/office/drawing/2014/main" id="{ED35232A-F4D3-B8FA-C648-9F65ABE19770}"/>
              </a:ext>
            </a:extLst>
          </p:cNvPr>
          <p:cNvPicPr>
            <a:picLocks noChangeAspect="1"/>
          </p:cNvPicPr>
          <p:nvPr/>
        </p:nvPicPr>
        <p:blipFill rotWithShape="1">
          <a:blip r:embed="rId2"/>
          <a:srcRect l="26312" t="42259" r="51311" b="39817"/>
          <a:stretch/>
        </p:blipFill>
        <p:spPr>
          <a:xfrm>
            <a:off x="2612033" y="2629038"/>
            <a:ext cx="2546456" cy="1147304"/>
          </a:xfrm>
          <a:prstGeom prst="rect">
            <a:avLst/>
          </a:prstGeom>
        </p:spPr>
      </p:pic>
      <p:pic>
        <p:nvPicPr>
          <p:cNvPr id="10" name="Image 9">
            <a:extLst>
              <a:ext uri="{FF2B5EF4-FFF2-40B4-BE49-F238E27FC236}">
                <a16:creationId xmlns:a16="http://schemas.microsoft.com/office/drawing/2014/main" id="{DF467280-A3BC-949D-9C78-1526CBDD9AF5}"/>
              </a:ext>
            </a:extLst>
          </p:cNvPr>
          <p:cNvPicPr>
            <a:picLocks noChangeAspect="1"/>
          </p:cNvPicPr>
          <p:nvPr/>
        </p:nvPicPr>
        <p:blipFill rotWithShape="1">
          <a:blip r:embed="rId3"/>
          <a:srcRect l="26311" t="42259" r="41394" b="43169"/>
          <a:stretch/>
        </p:blipFill>
        <p:spPr>
          <a:xfrm>
            <a:off x="281065" y="1091783"/>
            <a:ext cx="3274127" cy="830996"/>
          </a:xfrm>
          <a:prstGeom prst="rect">
            <a:avLst/>
          </a:prstGeom>
        </p:spPr>
      </p:pic>
      <p:pic>
        <p:nvPicPr>
          <p:cNvPr id="12" name="Image 11">
            <a:extLst>
              <a:ext uri="{FF2B5EF4-FFF2-40B4-BE49-F238E27FC236}">
                <a16:creationId xmlns:a16="http://schemas.microsoft.com/office/drawing/2014/main" id="{21E1E54C-7962-EE32-E12B-75AF9025804E}"/>
              </a:ext>
            </a:extLst>
          </p:cNvPr>
          <p:cNvPicPr>
            <a:picLocks noChangeAspect="1"/>
          </p:cNvPicPr>
          <p:nvPr/>
        </p:nvPicPr>
        <p:blipFill rotWithShape="1">
          <a:blip r:embed="rId4"/>
          <a:srcRect l="26311" t="42259" r="57705" b="39817"/>
          <a:stretch/>
        </p:blipFill>
        <p:spPr>
          <a:xfrm>
            <a:off x="3981761" y="1093085"/>
            <a:ext cx="1744482" cy="1100365"/>
          </a:xfrm>
          <a:prstGeom prst="rect">
            <a:avLst/>
          </a:prstGeom>
        </p:spPr>
      </p:pic>
      <p:pic>
        <p:nvPicPr>
          <p:cNvPr id="14" name="Image 13">
            <a:extLst>
              <a:ext uri="{FF2B5EF4-FFF2-40B4-BE49-F238E27FC236}">
                <a16:creationId xmlns:a16="http://schemas.microsoft.com/office/drawing/2014/main" id="{DB819A4A-B1C1-2A72-DD18-89E024132BBF}"/>
              </a:ext>
            </a:extLst>
          </p:cNvPr>
          <p:cNvPicPr>
            <a:picLocks noChangeAspect="1"/>
          </p:cNvPicPr>
          <p:nvPr/>
        </p:nvPicPr>
        <p:blipFill rotWithShape="1">
          <a:blip r:embed="rId5"/>
          <a:srcRect l="26311" t="42259" r="43853" b="28597"/>
          <a:stretch/>
        </p:blipFill>
        <p:spPr>
          <a:xfrm>
            <a:off x="6082024" y="2430956"/>
            <a:ext cx="2837125" cy="1558859"/>
          </a:xfrm>
          <a:prstGeom prst="rect">
            <a:avLst/>
          </a:prstGeom>
        </p:spPr>
      </p:pic>
      <p:pic>
        <p:nvPicPr>
          <p:cNvPr id="16" name="Image 15">
            <a:extLst>
              <a:ext uri="{FF2B5EF4-FFF2-40B4-BE49-F238E27FC236}">
                <a16:creationId xmlns:a16="http://schemas.microsoft.com/office/drawing/2014/main" id="{1B341AED-BEE1-FDF0-A67B-EE2DA3CB3CA3}"/>
              </a:ext>
            </a:extLst>
          </p:cNvPr>
          <p:cNvPicPr>
            <a:picLocks noChangeAspect="1"/>
          </p:cNvPicPr>
          <p:nvPr/>
        </p:nvPicPr>
        <p:blipFill rotWithShape="1">
          <a:blip r:embed="rId6"/>
          <a:srcRect l="26311" t="42259" r="59508" b="35992"/>
          <a:stretch/>
        </p:blipFill>
        <p:spPr>
          <a:xfrm>
            <a:off x="395362" y="2480056"/>
            <a:ext cx="1761157" cy="1519378"/>
          </a:xfrm>
          <a:prstGeom prst="rect">
            <a:avLst/>
          </a:prstGeom>
        </p:spPr>
      </p:pic>
      <p:pic>
        <p:nvPicPr>
          <p:cNvPr id="18" name="Image 17">
            <a:extLst>
              <a:ext uri="{FF2B5EF4-FFF2-40B4-BE49-F238E27FC236}">
                <a16:creationId xmlns:a16="http://schemas.microsoft.com/office/drawing/2014/main" id="{B8C45525-7B50-2DE9-9D45-CE5F0F0D59C8}"/>
              </a:ext>
            </a:extLst>
          </p:cNvPr>
          <p:cNvPicPr>
            <a:picLocks noChangeAspect="1"/>
          </p:cNvPicPr>
          <p:nvPr/>
        </p:nvPicPr>
        <p:blipFill rotWithShape="1">
          <a:blip r:embed="rId7"/>
          <a:srcRect l="25738" t="42550" r="57049" b="46796"/>
          <a:stretch/>
        </p:blipFill>
        <p:spPr>
          <a:xfrm>
            <a:off x="6120767" y="1153684"/>
            <a:ext cx="2192451" cy="763305"/>
          </a:xfrm>
          <a:prstGeom prst="rect">
            <a:avLst/>
          </a:prstGeom>
        </p:spPr>
      </p:pic>
      <p:pic>
        <p:nvPicPr>
          <p:cNvPr id="20" name="Image 19">
            <a:extLst>
              <a:ext uri="{FF2B5EF4-FFF2-40B4-BE49-F238E27FC236}">
                <a16:creationId xmlns:a16="http://schemas.microsoft.com/office/drawing/2014/main" id="{5BCCB02B-9C9C-AA86-DB95-6BC1A24C1596}"/>
              </a:ext>
            </a:extLst>
          </p:cNvPr>
          <p:cNvPicPr>
            <a:picLocks noChangeAspect="1"/>
          </p:cNvPicPr>
          <p:nvPr/>
        </p:nvPicPr>
        <p:blipFill rotWithShape="1">
          <a:blip r:embed="rId8"/>
          <a:srcRect l="26394" t="42987" r="41311" b="42441"/>
          <a:stretch/>
        </p:blipFill>
        <p:spPr>
          <a:xfrm>
            <a:off x="3377469" y="4285249"/>
            <a:ext cx="2953064" cy="749508"/>
          </a:xfrm>
          <a:prstGeom prst="rect">
            <a:avLst/>
          </a:prstGeom>
        </p:spPr>
      </p:pic>
      <p:sp>
        <p:nvSpPr>
          <p:cNvPr id="21" name="ZoneTexte 20">
            <a:extLst>
              <a:ext uri="{FF2B5EF4-FFF2-40B4-BE49-F238E27FC236}">
                <a16:creationId xmlns:a16="http://schemas.microsoft.com/office/drawing/2014/main" id="{955E8FE4-CDE4-26B9-3E2C-710C37B8D439}"/>
              </a:ext>
            </a:extLst>
          </p:cNvPr>
          <p:cNvSpPr txBox="1"/>
          <p:nvPr/>
        </p:nvSpPr>
        <p:spPr>
          <a:xfrm>
            <a:off x="1043687" y="749056"/>
            <a:ext cx="1260281" cy="307777"/>
          </a:xfrm>
          <a:prstGeom prst="rect">
            <a:avLst/>
          </a:prstGeom>
          <a:noFill/>
        </p:spPr>
        <p:txBody>
          <a:bodyPr wrap="none" rtlCol="0">
            <a:spAutoFit/>
          </a:bodyPr>
          <a:lstStyle/>
          <a:p>
            <a:r>
              <a:rPr lang="fr-FR" u="sng" dirty="0">
                <a:solidFill>
                  <a:srgbClr val="00B0F0"/>
                </a:solidFill>
              </a:rPr>
              <a:t>Bibliothécaire</a:t>
            </a:r>
          </a:p>
        </p:txBody>
      </p:sp>
      <p:sp>
        <p:nvSpPr>
          <p:cNvPr id="22" name="ZoneTexte 21">
            <a:extLst>
              <a:ext uri="{FF2B5EF4-FFF2-40B4-BE49-F238E27FC236}">
                <a16:creationId xmlns:a16="http://schemas.microsoft.com/office/drawing/2014/main" id="{6099B8E6-C4CB-5966-1938-38F529C9F993}"/>
              </a:ext>
            </a:extLst>
          </p:cNvPr>
          <p:cNvSpPr txBox="1"/>
          <p:nvPr/>
        </p:nvSpPr>
        <p:spPr>
          <a:xfrm>
            <a:off x="6851348" y="839409"/>
            <a:ext cx="731290" cy="307777"/>
          </a:xfrm>
          <a:prstGeom prst="rect">
            <a:avLst/>
          </a:prstGeom>
          <a:noFill/>
        </p:spPr>
        <p:txBody>
          <a:bodyPr wrap="none" rtlCol="0">
            <a:spAutoFit/>
          </a:bodyPr>
          <a:lstStyle/>
          <a:p>
            <a:r>
              <a:rPr lang="fr-FR" u="sng" dirty="0">
                <a:solidFill>
                  <a:srgbClr val="00B0F0"/>
                </a:solidFill>
              </a:rPr>
              <a:t>éditeur</a:t>
            </a:r>
          </a:p>
        </p:txBody>
      </p:sp>
      <p:sp>
        <p:nvSpPr>
          <p:cNvPr id="23" name="ZoneTexte 22">
            <a:extLst>
              <a:ext uri="{FF2B5EF4-FFF2-40B4-BE49-F238E27FC236}">
                <a16:creationId xmlns:a16="http://schemas.microsoft.com/office/drawing/2014/main" id="{29205945-84F7-4530-09BD-62AEE022C3B0}"/>
              </a:ext>
            </a:extLst>
          </p:cNvPr>
          <p:cNvSpPr txBox="1"/>
          <p:nvPr/>
        </p:nvSpPr>
        <p:spPr>
          <a:xfrm>
            <a:off x="4238044" y="763342"/>
            <a:ext cx="920445" cy="307777"/>
          </a:xfrm>
          <a:prstGeom prst="rect">
            <a:avLst/>
          </a:prstGeom>
          <a:noFill/>
        </p:spPr>
        <p:txBody>
          <a:bodyPr wrap="none" rtlCol="0">
            <a:spAutoFit/>
          </a:bodyPr>
          <a:lstStyle/>
          <a:p>
            <a:r>
              <a:rPr lang="fr-FR" u="sng" dirty="0">
                <a:solidFill>
                  <a:srgbClr val="00B0F0"/>
                </a:solidFill>
              </a:rPr>
              <a:t>catégorie</a:t>
            </a:r>
          </a:p>
        </p:txBody>
      </p:sp>
      <p:sp>
        <p:nvSpPr>
          <p:cNvPr id="24" name="ZoneTexte 23">
            <a:extLst>
              <a:ext uri="{FF2B5EF4-FFF2-40B4-BE49-F238E27FC236}">
                <a16:creationId xmlns:a16="http://schemas.microsoft.com/office/drawing/2014/main" id="{FFF36B3D-5D15-A9E8-007B-88346F411139}"/>
              </a:ext>
            </a:extLst>
          </p:cNvPr>
          <p:cNvSpPr txBox="1"/>
          <p:nvPr/>
        </p:nvSpPr>
        <p:spPr>
          <a:xfrm>
            <a:off x="3350996" y="2317960"/>
            <a:ext cx="691215" cy="307777"/>
          </a:xfrm>
          <a:prstGeom prst="rect">
            <a:avLst/>
          </a:prstGeom>
          <a:noFill/>
        </p:spPr>
        <p:txBody>
          <a:bodyPr wrap="none" rtlCol="0">
            <a:spAutoFit/>
          </a:bodyPr>
          <a:lstStyle/>
          <a:p>
            <a:r>
              <a:rPr lang="fr-FR" u="sng" dirty="0">
                <a:solidFill>
                  <a:srgbClr val="00B0F0"/>
                </a:solidFill>
              </a:rPr>
              <a:t>auteur</a:t>
            </a:r>
          </a:p>
        </p:txBody>
      </p:sp>
      <p:sp>
        <p:nvSpPr>
          <p:cNvPr id="25" name="ZoneTexte 24">
            <a:extLst>
              <a:ext uri="{FF2B5EF4-FFF2-40B4-BE49-F238E27FC236}">
                <a16:creationId xmlns:a16="http://schemas.microsoft.com/office/drawing/2014/main" id="{BE0A6FC6-2BA7-49F4-B5DC-5A91FC878EE6}"/>
              </a:ext>
            </a:extLst>
          </p:cNvPr>
          <p:cNvSpPr txBox="1"/>
          <p:nvPr/>
        </p:nvSpPr>
        <p:spPr>
          <a:xfrm>
            <a:off x="4384161" y="3876907"/>
            <a:ext cx="939681" cy="307777"/>
          </a:xfrm>
          <a:prstGeom prst="rect">
            <a:avLst/>
          </a:prstGeom>
          <a:noFill/>
        </p:spPr>
        <p:txBody>
          <a:bodyPr wrap="none" rtlCol="0">
            <a:spAutoFit/>
          </a:bodyPr>
          <a:lstStyle/>
          <a:p>
            <a:r>
              <a:rPr lang="fr-FR" u="sng" dirty="0">
                <a:solidFill>
                  <a:srgbClr val="00B0F0"/>
                </a:solidFill>
              </a:rPr>
              <a:t>emprunte</a:t>
            </a:r>
          </a:p>
        </p:txBody>
      </p:sp>
      <p:sp>
        <p:nvSpPr>
          <p:cNvPr id="26" name="ZoneTexte 25">
            <a:extLst>
              <a:ext uri="{FF2B5EF4-FFF2-40B4-BE49-F238E27FC236}">
                <a16:creationId xmlns:a16="http://schemas.microsoft.com/office/drawing/2014/main" id="{9D6DD50A-3A79-89AF-996B-B0578C474A0D}"/>
              </a:ext>
            </a:extLst>
          </p:cNvPr>
          <p:cNvSpPr txBox="1"/>
          <p:nvPr/>
        </p:nvSpPr>
        <p:spPr>
          <a:xfrm>
            <a:off x="719904" y="2172279"/>
            <a:ext cx="780983" cy="307777"/>
          </a:xfrm>
          <a:prstGeom prst="rect">
            <a:avLst/>
          </a:prstGeom>
          <a:noFill/>
        </p:spPr>
        <p:txBody>
          <a:bodyPr wrap="none" rtlCol="0">
            <a:spAutoFit/>
          </a:bodyPr>
          <a:lstStyle/>
          <a:p>
            <a:r>
              <a:rPr lang="fr-FR" u="sng" dirty="0">
                <a:solidFill>
                  <a:srgbClr val="00B0F0"/>
                </a:solidFill>
              </a:rPr>
              <a:t>écriture</a:t>
            </a:r>
          </a:p>
        </p:txBody>
      </p:sp>
      <p:sp>
        <p:nvSpPr>
          <p:cNvPr id="27" name="ZoneTexte 26">
            <a:extLst>
              <a:ext uri="{FF2B5EF4-FFF2-40B4-BE49-F238E27FC236}">
                <a16:creationId xmlns:a16="http://schemas.microsoft.com/office/drawing/2014/main" id="{98FA7243-BC9F-0540-BAC3-52809D90B56A}"/>
              </a:ext>
            </a:extLst>
          </p:cNvPr>
          <p:cNvSpPr txBox="1"/>
          <p:nvPr/>
        </p:nvSpPr>
        <p:spPr>
          <a:xfrm>
            <a:off x="7216993" y="2115233"/>
            <a:ext cx="970137" cy="307777"/>
          </a:xfrm>
          <a:prstGeom prst="rect">
            <a:avLst/>
          </a:prstGeom>
          <a:noFill/>
        </p:spPr>
        <p:txBody>
          <a:bodyPr wrap="none" rtlCol="0">
            <a:spAutoFit/>
          </a:bodyPr>
          <a:lstStyle/>
          <a:p>
            <a:r>
              <a:rPr lang="fr-FR" u="sng" dirty="0">
                <a:solidFill>
                  <a:srgbClr val="00B0F0"/>
                </a:solidFill>
              </a:rPr>
              <a:t>document</a:t>
            </a:r>
          </a:p>
        </p:txBody>
      </p:sp>
    </p:spTree>
    <p:extLst>
      <p:ext uri="{BB962C8B-B14F-4D97-AF65-F5344CB8AC3E}">
        <p14:creationId xmlns:p14="http://schemas.microsoft.com/office/powerpoint/2010/main" val="2907866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B4CA65F-5F9E-07FA-AA6E-A75E90C6F831}"/>
              </a:ext>
            </a:extLst>
          </p:cNvPr>
          <p:cNvPicPr>
            <a:picLocks noChangeAspect="1"/>
          </p:cNvPicPr>
          <p:nvPr/>
        </p:nvPicPr>
        <p:blipFill rotWithShape="1">
          <a:blip r:embed="rId2"/>
          <a:srcRect l="25984" t="42259" r="37213" b="28451"/>
          <a:stretch/>
        </p:blipFill>
        <p:spPr>
          <a:xfrm>
            <a:off x="843195" y="714376"/>
            <a:ext cx="3560972" cy="1594109"/>
          </a:xfrm>
          <a:prstGeom prst="rect">
            <a:avLst/>
          </a:prstGeom>
        </p:spPr>
      </p:pic>
      <p:pic>
        <p:nvPicPr>
          <p:cNvPr id="5" name="Image 4">
            <a:extLst>
              <a:ext uri="{FF2B5EF4-FFF2-40B4-BE49-F238E27FC236}">
                <a16:creationId xmlns:a16="http://schemas.microsoft.com/office/drawing/2014/main" id="{35D495FD-9F1F-DFA0-D677-92394F7C5B24}"/>
              </a:ext>
            </a:extLst>
          </p:cNvPr>
          <p:cNvPicPr>
            <a:picLocks noChangeAspect="1"/>
          </p:cNvPicPr>
          <p:nvPr/>
        </p:nvPicPr>
        <p:blipFill rotWithShape="1">
          <a:blip r:embed="rId3"/>
          <a:srcRect l="25984" t="42259" r="62868" b="36029"/>
          <a:stretch/>
        </p:blipFill>
        <p:spPr>
          <a:xfrm>
            <a:off x="5329003" y="743942"/>
            <a:ext cx="1304143" cy="1428802"/>
          </a:xfrm>
          <a:prstGeom prst="rect">
            <a:avLst/>
          </a:prstGeom>
        </p:spPr>
      </p:pic>
      <p:pic>
        <p:nvPicPr>
          <p:cNvPr id="7" name="Image 6">
            <a:extLst>
              <a:ext uri="{FF2B5EF4-FFF2-40B4-BE49-F238E27FC236}">
                <a16:creationId xmlns:a16="http://schemas.microsoft.com/office/drawing/2014/main" id="{C71F6AC7-8360-CF66-D8F5-0EA1E045962E}"/>
              </a:ext>
            </a:extLst>
          </p:cNvPr>
          <p:cNvPicPr>
            <a:picLocks noChangeAspect="1"/>
          </p:cNvPicPr>
          <p:nvPr/>
        </p:nvPicPr>
        <p:blipFill rotWithShape="1">
          <a:blip r:embed="rId4"/>
          <a:srcRect l="26311" t="42696" r="45082" b="45938"/>
          <a:stretch/>
        </p:blipFill>
        <p:spPr>
          <a:xfrm>
            <a:off x="6021370" y="3543299"/>
            <a:ext cx="2993060" cy="668937"/>
          </a:xfrm>
          <a:prstGeom prst="rect">
            <a:avLst/>
          </a:prstGeom>
        </p:spPr>
      </p:pic>
      <p:pic>
        <p:nvPicPr>
          <p:cNvPr id="9" name="Image 8">
            <a:extLst>
              <a:ext uri="{FF2B5EF4-FFF2-40B4-BE49-F238E27FC236}">
                <a16:creationId xmlns:a16="http://schemas.microsoft.com/office/drawing/2014/main" id="{BFD4F322-910F-1AC1-5972-58B693C17007}"/>
              </a:ext>
            </a:extLst>
          </p:cNvPr>
          <p:cNvPicPr>
            <a:picLocks noChangeAspect="1"/>
          </p:cNvPicPr>
          <p:nvPr/>
        </p:nvPicPr>
        <p:blipFill rotWithShape="1">
          <a:blip r:embed="rId5"/>
          <a:srcRect l="25738" t="42259" r="56639" b="49999"/>
          <a:stretch/>
        </p:blipFill>
        <p:spPr>
          <a:xfrm>
            <a:off x="112159" y="3159177"/>
            <a:ext cx="1998724" cy="493871"/>
          </a:xfrm>
          <a:prstGeom prst="rect">
            <a:avLst/>
          </a:prstGeom>
        </p:spPr>
      </p:pic>
      <p:pic>
        <p:nvPicPr>
          <p:cNvPr id="11" name="Image 10">
            <a:extLst>
              <a:ext uri="{FF2B5EF4-FFF2-40B4-BE49-F238E27FC236}">
                <a16:creationId xmlns:a16="http://schemas.microsoft.com/office/drawing/2014/main" id="{EA9B5036-BDAB-B237-8319-105892D57F6D}"/>
              </a:ext>
            </a:extLst>
          </p:cNvPr>
          <p:cNvPicPr>
            <a:picLocks noChangeAspect="1"/>
          </p:cNvPicPr>
          <p:nvPr/>
        </p:nvPicPr>
        <p:blipFill rotWithShape="1">
          <a:blip r:embed="rId6"/>
          <a:srcRect l="26312" t="43278" r="61440" b="37050"/>
          <a:stretch/>
        </p:blipFill>
        <p:spPr>
          <a:xfrm>
            <a:off x="7457609" y="1736047"/>
            <a:ext cx="1371931" cy="1239501"/>
          </a:xfrm>
          <a:prstGeom prst="rect">
            <a:avLst/>
          </a:prstGeom>
        </p:spPr>
      </p:pic>
      <p:pic>
        <p:nvPicPr>
          <p:cNvPr id="13" name="Image 12">
            <a:extLst>
              <a:ext uri="{FF2B5EF4-FFF2-40B4-BE49-F238E27FC236}">
                <a16:creationId xmlns:a16="http://schemas.microsoft.com/office/drawing/2014/main" id="{905B7A91-0036-49CD-7DD2-AF1637399D45}"/>
              </a:ext>
            </a:extLst>
          </p:cNvPr>
          <p:cNvPicPr>
            <a:picLocks noChangeAspect="1"/>
          </p:cNvPicPr>
          <p:nvPr/>
        </p:nvPicPr>
        <p:blipFill rotWithShape="1">
          <a:blip r:embed="rId7"/>
          <a:srcRect l="26065" t="42368" r="42132" b="34900"/>
          <a:stretch/>
        </p:blipFill>
        <p:spPr>
          <a:xfrm>
            <a:off x="2421004" y="3159177"/>
            <a:ext cx="3290245" cy="1322882"/>
          </a:xfrm>
          <a:prstGeom prst="rect">
            <a:avLst/>
          </a:prstGeom>
        </p:spPr>
      </p:pic>
      <p:sp>
        <p:nvSpPr>
          <p:cNvPr id="14" name="ZoneTexte 13">
            <a:extLst>
              <a:ext uri="{FF2B5EF4-FFF2-40B4-BE49-F238E27FC236}">
                <a16:creationId xmlns:a16="http://schemas.microsoft.com/office/drawing/2014/main" id="{6F92A803-EA22-C0C3-8B3C-77532A15A6B9}"/>
              </a:ext>
            </a:extLst>
          </p:cNvPr>
          <p:cNvSpPr txBox="1"/>
          <p:nvPr/>
        </p:nvSpPr>
        <p:spPr>
          <a:xfrm>
            <a:off x="1926415" y="330399"/>
            <a:ext cx="1059906" cy="307777"/>
          </a:xfrm>
          <a:prstGeom prst="rect">
            <a:avLst/>
          </a:prstGeom>
          <a:noFill/>
        </p:spPr>
        <p:txBody>
          <a:bodyPr wrap="none" rtlCol="0">
            <a:spAutoFit/>
          </a:bodyPr>
          <a:lstStyle/>
          <a:p>
            <a:r>
              <a:rPr lang="fr-FR" u="sng" dirty="0">
                <a:solidFill>
                  <a:srgbClr val="00B0F0"/>
                </a:solidFill>
              </a:rPr>
              <a:t>exemplaire</a:t>
            </a:r>
          </a:p>
        </p:txBody>
      </p:sp>
      <p:sp>
        <p:nvSpPr>
          <p:cNvPr id="15" name="ZoneTexte 14">
            <a:extLst>
              <a:ext uri="{FF2B5EF4-FFF2-40B4-BE49-F238E27FC236}">
                <a16:creationId xmlns:a16="http://schemas.microsoft.com/office/drawing/2014/main" id="{96411C28-14F9-22DB-088F-92DE41B15E4E}"/>
              </a:ext>
            </a:extLst>
          </p:cNvPr>
          <p:cNvSpPr txBox="1"/>
          <p:nvPr/>
        </p:nvSpPr>
        <p:spPr>
          <a:xfrm>
            <a:off x="7941661" y="1373194"/>
            <a:ext cx="543739" cy="307777"/>
          </a:xfrm>
          <a:prstGeom prst="rect">
            <a:avLst/>
          </a:prstGeom>
          <a:noFill/>
        </p:spPr>
        <p:txBody>
          <a:bodyPr wrap="none" rtlCol="0">
            <a:spAutoFit/>
          </a:bodyPr>
          <a:lstStyle/>
          <a:p>
            <a:r>
              <a:rPr lang="fr-FR" u="sng" dirty="0">
                <a:solidFill>
                  <a:srgbClr val="00B0F0"/>
                </a:solidFill>
              </a:rPr>
              <a:t>suivi</a:t>
            </a:r>
          </a:p>
        </p:txBody>
      </p:sp>
      <p:sp>
        <p:nvSpPr>
          <p:cNvPr id="16" name="ZoneTexte 15">
            <a:extLst>
              <a:ext uri="{FF2B5EF4-FFF2-40B4-BE49-F238E27FC236}">
                <a16:creationId xmlns:a16="http://schemas.microsoft.com/office/drawing/2014/main" id="{902F699F-54A8-F3DA-0F94-5DB7C15CCA51}"/>
              </a:ext>
            </a:extLst>
          </p:cNvPr>
          <p:cNvSpPr txBox="1"/>
          <p:nvPr/>
        </p:nvSpPr>
        <p:spPr>
          <a:xfrm>
            <a:off x="5674247" y="436165"/>
            <a:ext cx="513282" cy="307777"/>
          </a:xfrm>
          <a:prstGeom prst="rect">
            <a:avLst/>
          </a:prstGeom>
          <a:noFill/>
        </p:spPr>
        <p:txBody>
          <a:bodyPr wrap="none" rtlCol="0">
            <a:spAutoFit/>
          </a:bodyPr>
          <a:lstStyle/>
          <a:p>
            <a:r>
              <a:rPr lang="fr-FR" u="sng" dirty="0">
                <a:solidFill>
                  <a:srgbClr val="00B0F0"/>
                </a:solidFill>
              </a:rPr>
              <a:t>livre</a:t>
            </a:r>
          </a:p>
        </p:txBody>
      </p:sp>
      <p:sp>
        <p:nvSpPr>
          <p:cNvPr id="17" name="ZoneTexte 16">
            <a:extLst>
              <a:ext uri="{FF2B5EF4-FFF2-40B4-BE49-F238E27FC236}">
                <a16:creationId xmlns:a16="http://schemas.microsoft.com/office/drawing/2014/main" id="{B23E679A-1BBB-1096-09AC-04B845D9D83A}"/>
              </a:ext>
            </a:extLst>
          </p:cNvPr>
          <p:cNvSpPr txBox="1"/>
          <p:nvPr/>
        </p:nvSpPr>
        <p:spPr>
          <a:xfrm>
            <a:off x="3453266" y="2821659"/>
            <a:ext cx="950901" cy="307777"/>
          </a:xfrm>
          <a:prstGeom prst="rect">
            <a:avLst/>
          </a:prstGeom>
          <a:noFill/>
        </p:spPr>
        <p:txBody>
          <a:bodyPr wrap="none" rtlCol="0">
            <a:spAutoFit/>
          </a:bodyPr>
          <a:lstStyle/>
          <a:p>
            <a:r>
              <a:rPr lang="fr-FR" u="sng" dirty="0">
                <a:solidFill>
                  <a:srgbClr val="00B0F0"/>
                </a:solidFill>
              </a:rPr>
              <a:t>utilisateur</a:t>
            </a:r>
          </a:p>
        </p:txBody>
      </p:sp>
      <p:sp>
        <p:nvSpPr>
          <p:cNvPr id="18" name="ZoneTexte 17">
            <a:extLst>
              <a:ext uri="{FF2B5EF4-FFF2-40B4-BE49-F238E27FC236}">
                <a16:creationId xmlns:a16="http://schemas.microsoft.com/office/drawing/2014/main" id="{F66C7883-8138-D60C-FB68-F68033B5591D}"/>
              </a:ext>
            </a:extLst>
          </p:cNvPr>
          <p:cNvSpPr txBox="1"/>
          <p:nvPr/>
        </p:nvSpPr>
        <p:spPr>
          <a:xfrm>
            <a:off x="639754" y="2773376"/>
            <a:ext cx="861133" cy="307777"/>
          </a:xfrm>
          <a:prstGeom prst="rect">
            <a:avLst/>
          </a:prstGeom>
          <a:noFill/>
        </p:spPr>
        <p:txBody>
          <a:bodyPr wrap="none" rtlCol="0">
            <a:spAutoFit/>
          </a:bodyPr>
          <a:lstStyle/>
          <a:p>
            <a:r>
              <a:rPr lang="fr-FR" u="sng" dirty="0">
                <a:solidFill>
                  <a:srgbClr val="00B0F0"/>
                </a:solidFill>
              </a:rPr>
              <a:t>stagiaire</a:t>
            </a:r>
          </a:p>
        </p:txBody>
      </p:sp>
      <p:sp>
        <p:nvSpPr>
          <p:cNvPr id="19" name="ZoneTexte 18">
            <a:extLst>
              <a:ext uri="{FF2B5EF4-FFF2-40B4-BE49-F238E27FC236}">
                <a16:creationId xmlns:a16="http://schemas.microsoft.com/office/drawing/2014/main" id="{1A2B0B74-18D4-11B6-2B18-E95C688584FB}"/>
              </a:ext>
            </a:extLst>
          </p:cNvPr>
          <p:cNvSpPr txBox="1"/>
          <p:nvPr/>
        </p:nvSpPr>
        <p:spPr>
          <a:xfrm>
            <a:off x="6827468" y="3229276"/>
            <a:ext cx="1019831" cy="307777"/>
          </a:xfrm>
          <a:prstGeom prst="rect">
            <a:avLst/>
          </a:prstGeom>
          <a:noFill/>
        </p:spPr>
        <p:txBody>
          <a:bodyPr wrap="none" rtlCol="0">
            <a:spAutoFit/>
          </a:bodyPr>
          <a:lstStyle/>
          <a:p>
            <a:r>
              <a:rPr lang="fr-FR" u="sng" dirty="0">
                <a:solidFill>
                  <a:srgbClr val="00B0F0"/>
                </a:solidFill>
              </a:rPr>
              <a:t>périodique</a:t>
            </a:r>
          </a:p>
        </p:txBody>
      </p:sp>
    </p:spTree>
    <p:extLst>
      <p:ext uri="{BB962C8B-B14F-4D97-AF65-F5344CB8AC3E}">
        <p14:creationId xmlns:p14="http://schemas.microsoft.com/office/powerpoint/2010/main" val="2116319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8D67DED-50DC-EFB8-3C3C-2763FDB4FD0E}"/>
              </a:ext>
            </a:extLst>
          </p:cNvPr>
          <p:cNvSpPr txBox="1"/>
          <p:nvPr/>
        </p:nvSpPr>
        <p:spPr>
          <a:xfrm>
            <a:off x="2484864" y="410281"/>
            <a:ext cx="6749077" cy="830997"/>
          </a:xfrm>
          <a:prstGeom prst="rect">
            <a:avLst/>
          </a:prstGeom>
          <a:noFill/>
        </p:spPr>
        <p:txBody>
          <a:bodyPr wrap="square">
            <a:spAutoFit/>
          </a:bodyPr>
          <a:lstStyle/>
          <a:p>
            <a:r>
              <a:rPr lang="fr-FR" sz="4800" dirty="0">
                <a:solidFill>
                  <a:srgbClr val="00CFCC"/>
                </a:solidFill>
                <a:latin typeface="Share Tech" panose="020B0604020202020204" charset="0"/>
                <a:ea typeface="Calibri" panose="020F0502020204030204" pitchFamily="34" charset="0"/>
              </a:rPr>
              <a:t>L</a:t>
            </a:r>
            <a:r>
              <a:rPr lang="fr-FR" sz="4800" dirty="0">
                <a:solidFill>
                  <a:srgbClr val="00CFCC"/>
                </a:solidFill>
                <a:effectLst/>
                <a:latin typeface="Share Tech" panose="020B0604020202020204" charset="0"/>
                <a:ea typeface="Calibri" panose="020F0502020204030204" pitchFamily="34" charset="0"/>
              </a:rPr>
              <a:t>es formulaires</a:t>
            </a:r>
            <a:endParaRPr lang="fr-FR" sz="4800" dirty="0"/>
          </a:p>
        </p:txBody>
      </p:sp>
      <p:sp>
        <p:nvSpPr>
          <p:cNvPr id="4" name="ZoneTexte 3">
            <a:extLst>
              <a:ext uri="{FF2B5EF4-FFF2-40B4-BE49-F238E27FC236}">
                <a16:creationId xmlns:a16="http://schemas.microsoft.com/office/drawing/2014/main" id="{F042DEE6-A727-B16F-7E5D-B7F33228F403}"/>
              </a:ext>
            </a:extLst>
          </p:cNvPr>
          <p:cNvSpPr txBox="1"/>
          <p:nvPr/>
        </p:nvSpPr>
        <p:spPr>
          <a:xfrm>
            <a:off x="1129967" y="1539696"/>
            <a:ext cx="6558197" cy="967765"/>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 LOGIN du bibliothécaire (</a:t>
            </a:r>
            <a:r>
              <a:rPr lang="fr-FR" sz="2400" i="1" dirty="0" err="1">
                <a:solidFill>
                  <a:schemeClr val="bg1"/>
                </a:solidFill>
                <a:latin typeface="Calibri" panose="020F0502020204030204" pitchFamily="34" charset="0"/>
                <a:cs typeface="Arial" panose="020B0604020202020204" pitchFamily="34" charset="0"/>
              </a:rPr>
              <a:t>index.php</a:t>
            </a:r>
            <a:r>
              <a:rPr lang="fr-FR" sz="2400" i="1" dirty="0">
                <a:solidFill>
                  <a:schemeClr val="bg1"/>
                </a:solidFill>
                <a:latin typeface="Calibri" panose="020F0502020204030204" pitchFamily="34" charset="0"/>
                <a:cs typeface="Arial" panose="020B0604020202020204" pitchFamily="34" charset="0"/>
              </a:rPr>
              <a:t>)</a:t>
            </a:r>
          </a:p>
          <a:p>
            <a:pPr marL="285750" indent="-285750">
              <a:lnSpc>
                <a:spcPct val="107000"/>
              </a:lnSpc>
              <a:spcAft>
                <a:spcPts val="800"/>
              </a:spcAft>
              <a:buFont typeface="Courier New" panose="02070309020205020404" pitchFamily="49" charset="0"/>
              <a:buChar char="o"/>
            </a:pPr>
            <a:endParaRPr lang="fr-FR" sz="2400" i="1" dirty="0">
              <a:solidFill>
                <a:schemeClr val="bg1"/>
              </a:solidFill>
              <a:latin typeface="Calibri" panose="020F050202020403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D32A3353-E49D-C874-3A88-B447EDE8C2C7}"/>
              </a:ext>
            </a:extLst>
          </p:cNvPr>
          <p:cNvSpPr txBox="1"/>
          <p:nvPr/>
        </p:nvSpPr>
        <p:spPr>
          <a:xfrm>
            <a:off x="1140649" y="2708235"/>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 l’affichage de tous les documents (</a:t>
            </a:r>
            <a:r>
              <a:rPr lang="fr-FR" sz="2400" i="1" dirty="0" err="1">
                <a:solidFill>
                  <a:srgbClr val="FFFF00"/>
                </a:solidFill>
                <a:latin typeface="Calibri" panose="020F0502020204030204" pitchFamily="34" charset="0"/>
                <a:cs typeface="Arial" panose="020B0604020202020204" pitchFamily="34" charset="0"/>
              </a:rPr>
              <a:t>allbooks.php</a:t>
            </a:r>
            <a:r>
              <a:rPr lang="fr-FR" sz="2400" i="1" dirty="0">
                <a:solidFill>
                  <a:srgbClr val="FFFF00"/>
                </a:solidFill>
                <a:latin typeface="Calibri" panose="020F0502020204030204" pitchFamily="34" charset="0"/>
                <a:cs typeface="Arial" panose="020B0604020202020204" pitchFamily="34" charset="0"/>
              </a:rPr>
              <a:t>)</a:t>
            </a:r>
          </a:p>
        </p:txBody>
      </p:sp>
      <p:sp>
        <p:nvSpPr>
          <p:cNvPr id="6" name="ZoneTexte 5">
            <a:extLst>
              <a:ext uri="{FF2B5EF4-FFF2-40B4-BE49-F238E27FC236}">
                <a16:creationId xmlns:a16="http://schemas.microsoft.com/office/drawing/2014/main" id="{4812DF20-9751-83BB-0EAF-9DD81B6874DA}"/>
              </a:ext>
            </a:extLst>
          </p:cNvPr>
          <p:cNvSpPr txBox="1"/>
          <p:nvPr/>
        </p:nvSpPr>
        <p:spPr>
          <a:xfrm>
            <a:off x="1129969" y="1244294"/>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 l’admin bibliothécaire[HOME] (</a:t>
            </a:r>
            <a:r>
              <a:rPr lang="fr-FR" sz="2400" i="1" dirty="0" err="1">
                <a:solidFill>
                  <a:schemeClr val="bg1"/>
                </a:solidFill>
                <a:latin typeface="Calibri" panose="020F0502020204030204" pitchFamily="34" charset="0"/>
                <a:cs typeface="Arial" panose="020B0604020202020204" pitchFamily="34" charset="0"/>
              </a:rPr>
              <a:t>admin.php</a:t>
            </a:r>
            <a:r>
              <a:rPr lang="fr-FR" sz="2400" i="1" dirty="0">
                <a:solidFill>
                  <a:schemeClr val="bg1"/>
                </a:solidFill>
                <a:latin typeface="Calibri" panose="020F0502020204030204" pitchFamily="34" charset="0"/>
                <a:cs typeface="Arial" panose="020B0604020202020204" pitchFamily="34" charset="0"/>
              </a:rPr>
              <a:t>)</a:t>
            </a:r>
          </a:p>
        </p:txBody>
      </p:sp>
      <p:sp>
        <p:nvSpPr>
          <p:cNvPr id="8" name="ZoneTexte 7">
            <a:extLst>
              <a:ext uri="{FF2B5EF4-FFF2-40B4-BE49-F238E27FC236}">
                <a16:creationId xmlns:a16="http://schemas.microsoft.com/office/drawing/2014/main" id="{306FABCD-1FBA-9ED6-54E3-6367A91F6E68}"/>
              </a:ext>
            </a:extLst>
          </p:cNvPr>
          <p:cNvSpPr txBox="1"/>
          <p:nvPr/>
        </p:nvSpPr>
        <p:spPr>
          <a:xfrm>
            <a:off x="1140649" y="2071018"/>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documents (</a:t>
            </a:r>
            <a:r>
              <a:rPr lang="fr-FR" sz="2400" i="1" dirty="0" err="1">
                <a:solidFill>
                  <a:srgbClr val="FFFF00"/>
                </a:solidFill>
                <a:latin typeface="Calibri" panose="020F0502020204030204" pitchFamily="34" charset="0"/>
                <a:cs typeface="Arial" panose="020B0604020202020204" pitchFamily="34" charset="0"/>
              </a:rPr>
              <a:t>documents.php</a:t>
            </a:r>
            <a:r>
              <a:rPr lang="fr-FR" sz="2400" i="1" dirty="0">
                <a:solidFill>
                  <a:srgbClr val="FFFF00"/>
                </a:solidFill>
                <a:latin typeface="Calibri" panose="020F0502020204030204" pitchFamily="34" charset="0"/>
                <a:cs typeface="Arial" panose="020B0604020202020204" pitchFamily="34" charset="0"/>
              </a:rPr>
              <a:t>)</a:t>
            </a:r>
          </a:p>
        </p:txBody>
      </p:sp>
      <p:sp>
        <p:nvSpPr>
          <p:cNvPr id="9" name="ZoneTexte 8">
            <a:extLst>
              <a:ext uri="{FF2B5EF4-FFF2-40B4-BE49-F238E27FC236}">
                <a16:creationId xmlns:a16="http://schemas.microsoft.com/office/drawing/2014/main" id="{EC468B86-6F8B-1B44-A6B2-404FBAA7FDD6}"/>
              </a:ext>
            </a:extLst>
          </p:cNvPr>
          <p:cNvSpPr txBox="1"/>
          <p:nvPr/>
        </p:nvSpPr>
        <p:spPr>
          <a:xfrm>
            <a:off x="1129970" y="3797698"/>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d’affichage des périodiques (</a:t>
            </a:r>
            <a:r>
              <a:rPr lang="fr-FR" sz="2400" i="1" dirty="0" err="1">
                <a:solidFill>
                  <a:schemeClr val="bg1"/>
                </a:solidFill>
                <a:latin typeface="Calibri" panose="020F0502020204030204" pitchFamily="34" charset="0"/>
                <a:cs typeface="Arial" panose="020B0604020202020204" pitchFamily="34" charset="0"/>
              </a:rPr>
              <a:t>periodiques.php</a:t>
            </a:r>
            <a:r>
              <a:rPr lang="fr-FR" sz="2400" i="1" dirty="0">
                <a:solidFill>
                  <a:schemeClr val="bg1"/>
                </a:solidFill>
                <a:latin typeface="Calibri" panose="020F0502020204030204" pitchFamily="34" charset="0"/>
                <a:cs typeface="Arial" panose="020B0604020202020204" pitchFamily="34" charset="0"/>
              </a:rPr>
              <a:t>)</a:t>
            </a:r>
          </a:p>
        </p:txBody>
      </p:sp>
      <p:sp>
        <p:nvSpPr>
          <p:cNvPr id="10" name="ZoneTexte 9">
            <a:extLst>
              <a:ext uri="{FF2B5EF4-FFF2-40B4-BE49-F238E27FC236}">
                <a16:creationId xmlns:a16="http://schemas.microsoft.com/office/drawing/2014/main" id="{62E55C51-9FC7-7D71-64CA-6A076BD6C711}"/>
              </a:ext>
            </a:extLst>
          </p:cNvPr>
          <p:cNvSpPr txBox="1"/>
          <p:nvPr/>
        </p:nvSpPr>
        <p:spPr>
          <a:xfrm>
            <a:off x="1129970" y="4325316"/>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d’affichage des livres (</a:t>
            </a:r>
            <a:r>
              <a:rPr lang="fr-FR" sz="2400" i="1" dirty="0" err="1">
                <a:solidFill>
                  <a:srgbClr val="FFFF00"/>
                </a:solidFill>
                <a:latin typeface="Calibri" panose="020F0502020204030204" pitchFamily="34" charset="0"/>
                <a:cs typeface="Arial" panose="020B0604020202020204" pitchFamily="34" charset="0"/>
              </a:rPr>
              <a:t>livre.php</a:t>
            </a:r>
            <a:r>
              <a:rPr lang="fr-FR" sz="2400" i="1" dirty="0">
                <a:solidFill>
                  <a:srgbClr val="FFFF00"/>
                </a:solidFill>
                <a:latin typeface="Calibri" panose="020F0502020204030204" pitchFamily="34" charset="0"/>
                <a:cs typeface="Arial" panose="020B0604020202020204" pitchFamily="34" charset="0"/>
              </a:rPr>
              <a:t>)</a:t>
            </a:r>
          </a:p>
        </p:txBody>
      </p:sp>
      <p:sp>
        <p:nvSpPr>
          <p:cNvPr id="11" name="ZoneTexte 10">
            <a:extLst>
              <a:ext uri="{FF2B5EF4-FFF2-40B4-BE49-F238E27FC236}">
                <a16:creationId xmlns:a16="http://schemas.microsoft.com/office/drawing/2014/main" id="{B28C971E-FA94-99C8-4A9F-B3AE8595D9DE}"/>
              </a:ext>
            </a:extLst>
          </p:cNvPr>
          <p:cNvSpPr txBox="1"/>
          <p:nvPr/>
        </p:nvSpPr>
        <p:spPr>
          <a:xfrm>
            <a:off x="1140649" y="1788579"/>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 catégorie (</a:t>
            </a:r>
            <a:r>
              <a:rPr lang="fr-FR" sz="2400" i="1" dirty="0" err="1">
                <a:solidFill>
                  <a:schemeClr val="bg1"/>
                </a:solidFill>
                <a:latin typeface="Calibri" panose="020F0502020204030204" pitchFamily="34" charset="0"/>
                <a:cs typeface="Arial" panose="020B0604020202020204" pitchFamily="34" charset="0"/>
              </a:rPr>
              <a:t>categorie.php</a:t>
            </a:r>
            <a:r>
              <a:rPr lang="fr-FR" sz="2400" i="1" dirty="0">
                <a:solidFill>
                  <a:schemeClr val="bg1"/>
                </a:solidFill>
                <a:latin typeface="Calibri" panose="020F0502020204030204" pitchFamily="34" charset="0"/>
                <a:cs typeface="Arial" panose="020B0604020202020204" pitchFamily="34" charset="0"/>
              </a:rPr>
              <a:t>)</a:t>
            </a:r>
          </a:p>
        </p:txBody>
      </p:sp>
      <p:sp>
        <p:nvSpPr>
          <p:cNvPr id="12" name="ZoneTexte 11">
            <a:extLst>
              <a:ext uri="{FF2B5EF4-FFF2-40B4-BE49-F238E27FC236}">
                <a16:creationId xmlns:a16="http://schemas.microsoft.com/office/drawing/2014/main" id="{32430C2F-A2E8-7656-D6A2-36B6998363CA}"/>
              </a:ext>
            </a:extLst>
          </p:cNvPr>
          <p:cNvSpPr txBox="1"/>
          <p:nvPr/>
        </p:nvSpPr>
        <p:spPr>
          <a:xfrm>
            <a:off x="1140649" y="2365907"/>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utilisateurs (</a:t>
            </a:r>
            <a:r>
              <a:rPr lang="fr-FR" sz="2400" i="1" dirty="0" err="1">
                <a:solidFill>
                  <a:srgbClr val="FFFF00"/>
                </a:solidFill>
                <a:latin typeface="Calibri" panose="020F0502020204030204" pitchFamily="34" charset="0"/>
                <a:cs typeface="Arial" panose="020B0604020202020204" pitchFamily="34" charset="0"/>
              </a:rPr>
              <a:t>utilisateur.php</a:t>
            </a:r>
            <a:r>
              <a:rPr lang="fr-FR" sz="2400" i="1" dirty="0">
                <a:solidFill>
                  <a:srgbClr val="FFFF00"/>
                </a:solidFill>
                <a:latin typeface="Calibri" panose="020F0502020204030204" pitchFamily="34" charset="0"/>
                <a:cs typeface="Arial" panose="020B0604020202020204" pitchFamily="34" charset="0"/>
              </a:rPr>
              <a:t>)</a:t>
            </a:r>
          </a:p>
        </p:txBody>
      </p:sp>
      <p:sp>
        <p:nvSpPr>
          <p:cNvPr id="13" name="ZoneTexte 12">
            <a:extLst>
              <a:ext uri="{FF2B5EF4-FFF2-40B4-BE49-F238E27FC236}">
                <a16:creationId xmlns:a16="http://schemas.microsoft.com/office/drawing/2014/main" id="{F2670F69-EA4B-E238-75B7-43B0D232E662}"/>
              </a:ext>
            </a:extLst>
          </p:cNvPr>
          <p:cNvSpPr txBox="1"/>
          <p:nvPr/>
        </p:nvSpPr>
        <p:spPr>
          <a:xfrm>
            <a:off x="1140650" y="2992860"/>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stagiaires (</a:t>
            </a:r>
            <a:r>
              <a:rPr lang="fr-FR" sz="2400" i="1" dirty="0" err="1">
                <a:solidFill>
                  <a:srgbClr val="FFFF00"/>
                </a:solidFill>
                <a:latin typeface="Calibri" panose="020F0502020204030204" pitchFamily="34" charset="0"/>
                <a:cs typeface="Arial" panose="020B0604020202020204" pitchFamily="34" charset="0"/>
              </a:rPr>
              <a:t>stagiaire.php</a:t>
            </a:r>
            <a:r>
              <a:rPr lang="fr-FR" sz="2400" i="1" dirty="0">
                <a:solidFill>
                  <a:srgbClr val="FFFF00"/>
                </a:solidFill>
                <a:latin typeface="Calibri" panose="020F0502020204030204" pitchFamily="34" charset="0"/>
                <a:cs typeface="Arial" panose="020B0604020202020204" pitchFamily="34" charset="0"/>
              </a:rPr>
              <a:t>)</a:t>
            </a:r>
          </a:p>
        </p:txBody>
      </p:sp>
      <p:sp>
        <p:nvSpPr>
          <p:cNvPr id="14" name="ZoneTexte 13">
            <a:extLst>
              <a:ext uri="{FF2B5EF4-FFF2-40B4-BE49-F238E27FC236}">
                <a16:creationId xmlns:a16="http://schemas.microsoft.com/office/drawing/2014/main" id="{05DED320-F30B-BF1B-4425-16545EAA535F}"/>
              </a:ext>
            </a:extLst>
          </p:cNvPr>
          <p:cNvSpPr txBox="1"/>
          <p:nvPr/>
        </p:nvSpPr>
        <p:spPr>
          <a:xfrm>
            <a:off x="1140651" y="3505080"/>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empruntes (</a:t>
            </a:r>
            <a:r>
              <a:rPr lang="fr-FR" sz="2400" i="1" dirty="0" err="1">
                <a:solidFill>
                  <a:srgbClr val="FFFF00"/>
                </a:solidFill>
                <a:latin typeface="Calibri" panose="020F0502020204030204" pitchFamily="34" charset="0"/>
                <a:cs typeface="Arial" panose="020B0604020202020204" pitchFamily="34" charset="0"/>
              </a:rPr>
              <a:t>emprunte.php</a:t>
            </a:r>
            <a:r>
              <a:rPr lang="fr-FR" sz="2400" i="1" dirty="0">
                <a:solidFill>
                  <a:srgbClr val="FFFF00"/>
                </a:solidFill>
                <a:latin typeface="Calibri" panose="020F0502020204030204" pitchFamily="34" charset="0"/>
                <a:cs typeface="Arial" panose="020B0604020202020204" pitchFamily="34" charset="0"/>
              </a:rPr>
              <a:t>)</a:t>
            </a:r>
          </a:p>
        </p:txBody>
      </p:sp>
      <p:sp>
        <p:nvSpPr>
          <p:cNvPr id="15" name="ZoneTexte 14">
            <a:extLst>
              <a:ext uri="{FF2B5EF4-FFF2-40B4-BE49-F238E27FC236}">
                <a16:creationId xmlns:a16="http://schemas.microsoft.com/office/drawing/2014/main" id="{071018A8-36AF-0535-0A71-2EE07A6FA6E6}"/>
              </a:ext>
            </a:extLst>
          </p:cNvPr>
          <p:cNvSpPr txBox="1"/>
          <p:nvPr/>
        </p:nvSpPr>
        <p:spPr>
          <a:xfrm>
            <a:off x="1129970" y="3270080"/>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auteurs (</a:t>
            </a:r>
            <a:r>
              <a:rPr lang="fr-FR" sz="2400" i="1" dirty="0" err="1">
                <a:solidFill>
                  <a:srgbClr val="FFFF00"/>
                </a:solidFill>
                <a:latin typeface="Calibri" panose="020F0502020204030204" pitchFamily="34" charset="0"/>
                <a:cs typeface="Arial" panose="020B0604020202020204" pitchFamily="34" charset="0"/>
              </a:rPr>
              <a:t>auteur.php</a:t>
            </a:r>
            <a:r>
              <a:rPr lang="fr-FR" sz="2400" i="1" dirty="0">
                <a:solidFill>
                  <a:srgbClr val="FFFF00"/>
                </a:solidFill>
                <a:latin typeface="Calibri" panose="020F0502020204030204" pitchFamily="34" charset="0"/>
                <a:cs typeface="Arial" panose="020B0604020202020204" pitchFamily="34" charset="0"/>
              </a:rPr>
              <a:t>)</a:t>
            </a:r>
          </a:p>
        </p:txBody>
      </p:sp>
      <p:sp>
        <p:nvSpPr>
          <p:cNvPr id="16" name="ZoneTexte 15">
            <a:extLst>
              <a:ext uri="{FF2B5EF4-FFF2-40B4-BE49-F238E27FC236}">
                <a16:creationId xmlns:a16="http://schemas.microsoft.com/office/drawing/2014/main" id="{F6FB2CEB-B157-5C41-CF24-3AB897D3615D}"/>
              </a:ext>
            </a:extLst>
          </p:cNvPr>
          <p:cNvSpPr txBox="1"/>
          <p:nvPr/>
        </p:nvSpPr>
        <p:spPr>
          <a:xfrm>
            <a:off x="1140651" y="4054383"/>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a:t>
            </a:r>
            <a:r>
              <a:rPr lang="fr-FR" sz="2400" i="1" dirty="0" err="1">
                <a:solidFill>
                  <a:srgbClr val="FFFF00"/>
                </a:solidFill>
                <a:latin typeface="Calibri" panose="020F0502020204030204" pitchFamily="34" charset="0"/>
                <a:cs typeface="Arial" panose="020B0604020202020204" pitchFamily="34" charset="0"/>
              </a:rPr>
              <a:t>editeurs</a:t>
            </a:r>
            <a:r>
              <a:rPr lang="fr-FR" sz="2400" i="1" dirty="0">
                <a:solidFill>
                  <a:srgbClr val="FFFF00"/>
                </a:solidFill>
                <a:latin typeface="Calibri" panose="020F0502020204030204" pitchFamily="34" charset="0"/>
                <a:cs typeface="Arial" panose="020B0604020202020204" pitchFamily="34" charset="0"/>
              </a:rPr>
              <a:t> (</a:t>
            </a:r>
            <a:r>
              <a:rPr lang="fr-FR" sz="2400" i="1" dirty="0" err="1">
                <a:solidFill>
                  <a:srgbClr val="FFFF00"/>
                </a:solidFill>
                <a:latin typeface="Calibri" panose="020F0502020204030204" pitchFamily="34" charset="0"/>
                <a:cs typeface="Arial" panose="020B0604020202020204" pitchFamily="34" charset="0"/>
              </a:rPr>
              <a:t>editeur.php</a:t>
            </a:r>
            <a:r>
              <a:rPr lang="fr-FR" sz="2400" i="1" dirty="0">
                <a:solidFill>
                  <a:srgbClr val="FFFF00"/>
                </a:solidFill>
                <a:latin typeface="Calibri" panose="020F0502020204030204" pitchFamily="34" charset="0"/>
                <a:cs typeface="Arial" panose="020B0604020202020204" pitchFamily="34" charset="0"/>
              </a:rPr>
              <a:t>)</a:t>
            </a:r>
          </a:p>
        </p:txBody>
      </p:sp>
      <p:sp>
        <p:nvSpPr>
          <p:cNvPr id="18" name="ZoneTexte 17">
            <a:extLst>
              <a:ext uri="{FF2B5EF4-FFF2-40B4-BE49-F238E27FC236}">
                <a16:creationId xmlns:a16="http://schemas.microsoft.com/office/drawing/2014/main" id="{3D1515B6-020E-5A4D-10C3-662239331640}"/>
              </a:ext>
            </a:extLst>
          </p:cNvPr>
          <p:cNvSpPr txBox="1"/>
          <p:nvPr/>
        </p:nvSpPr>
        <p:spPr>
          <a:xfrm>
            <a:off x="1140648" y="2708235"/>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 l’affichage de tous les documents (</a:t>
            </a:r>
            <a:r>
              <a:rPr lang="fr-FR" sz="2400" i="1" dirty="0" err="1">
                <a:solidFill>
                  <a:schemeClr val="bg1"/>
                </a:solidFill>
                <a:latin typeface="Calibri" panose="020F0502020204030204" pitchFamily="34" charset="0"/>
                <a:cs typeface="Arial" panose="020B0604020202020204" pitchFamily="34" charset="0"/>
              </a:rPr>
              <a:t>allbooks.php</a:t>
            </a:r>
            <a:r>
              <a:rPr lang="fr-FR" sz="2400" i="1" dirty="0">
                <a:solidFill>
                  <a:schemeClr val="bg1"/>
                </a:solidFill>
                <a:latin typeface="Calibri" panose="020F0502020204030204" pitchFamily="34" charset="0"/>
                <a:cs typeface="Arial" panose="020B0604020202020204" pitchFamily="34" charset="0"/>
              </a:rPr>
              <a:t>)</a:t>
            </a:r>
          </a:p>
        </p:txBody>
      </p:sp>
      <p:sp>
        <p:nvSpPr>
          <p:cNvPr id="19" name="ZoneTexte 18">
            <a:extLst>
              <a:ext uri="{FF2B5EF4-FFF2-40B4-BE49-F238E27FC236}">
                <a16:creationId xmlns:a16="http://schemas.microsoft.com/office/drawing/2014/main" id="{8C3BE264-8670-8CBD-D067-DC15CADDE32C}"/>
              </a:ext>
            </a:extLst>
          </p:cNvPr>
          <p:cNvSpPr txBox="1"/>
          <p:nvPr/>
        </p:nvSpPr>
        <p:spPr>
          <a:xfrm>
            <a:off x="1129968" y="1244294"/>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 l’admin bibliothécaire[HOME] (</a:t>
            </a:r>
            <a:r>
              <a:rPr lang="fr-FR" sz="2400" i="1" dirty="0" err="1">
                <a:solidFill>
                  <a:schemeClr val="bg1"/>
                </a:solidFill>
                <a:latin typeface="Calibri" panose="020F0502020204030204" pitchFamily="34" charset="0"/>
                <a:cs typeface="Arial" panose="020B0604020202020204" pitchFamily="34" charset="0"/>
              </a:rPr>
              <a:t>admin.php</a:t>
            </a:r>
            <a:r>
              <a:rPr lang="fr-FR" sz="2400" i="1" dirty="0">
                <a:solidFill>
                  <a:schemeClr val="bg1"/>
                </a:solidFill>
                <a:latin typeface="Calibri" panose="020F0502020204030204" pitchFamily="34" charset="0"/>
                <a:cs typeface="Arial" panose="020B0604020202020204" pitchFamily="34" charset="0"/>
              </a:rPr>
              <a:t>)</a:t>
            </a:r>
          </a:p>
        </p:txBody>
      </p:sp>
      <p:sp>
        <p:nvSpPr>
          <p:cNvPr id="20" name="ZoneTexte 19">
            <a:extLst>
              <a:ext uri="{FF2B5EF4-FFF2-40B4-BE49-F238E27FC236}">
                <a16:creationId xmlns:a16="http://schemas.microsoft.com/office/drawing/2014/main" id="{9514EE13-53D6-E031-45FE-D08A77F2A519}"/>
              </a:ext>
            </a:extLst>
          </p:cNvPr>
          <p:cNvSpPr txBox="1"/>
          <p:nvPr/>
        </p:nvSpPr>
        <p:spPr>
          <a:xfrm>
            <a:off x="1140648" y="2071018"/>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des documents (</a:t>
            </a:r>
            <a:r>
              <a:rPr lang="fr-FR" sz="2400" i="1" dirty="0" err="1">
                <a:solidFill>
                  <a:schemeClr val="bg1"/>
                </a:solidFill>
                <a:latin typeface="Calibri" panose="020F0502020204030204" pitchFamily="34" charset="0"/>
                <a:cs typeface="Arial" panose="020B0604020202020204" pitchFamily="34" charset="0"/>
              </a:rPr>
              <a:t>documents.php</a:t>
            </a:r>
            <a:r>
              <a:rPr lang="fr-FR" sz="2400" i="1" dirty="0">
                <a:solidFill>
                  <a:schemeClr val="bg1"/>
                </a:solidFill>
                <a:latin typeface="Calibri" panose="020F0502020204030204" pitchFamily="34" charset="0"/>
                <a:cs typeface="Arial" panose="020B0604020202020204" pitchFamily="34" charset="0"/>
              </a:rPr>
              <a:t>)</a:t>
            </a:r>
          </a:p>
        </p:txBody>
      </p:sp>
      <p:sp>
        <p:nvSpPr>
          <p:cNvPr id="21" name="ZoneTexte 20">
            <a:extLst>
              <a:ext uri="{FF2B5EF4-FFF2-40B4-BE49-F238E27FC236}">
                <a16:creationId xmlns:a16="http://schemas.microsoft.com/office/drawing/2014/main" id="{8FB38DD1-ADDA-D86D-29FE-3C64FA0250F4}"/>
              </a:ext>
            </a:extLst>
          </p:cNvPr>
          <p:cNvSpPr txBox="1"/>
          <p:nvPr/>
        </p:nvSpPr>
        <p:spPr>
          <a:xfrm>
            <a:off x="1129969" y="4325316"/>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d’affichage des livres (</a:t>
            </a:r>
            <a:r>
              <a:rPr lang="fr-FR" sz="2400" i="1" dirty="0" err="1">
                <a:solidFill>
                  <a:schemeClr val="bg1"/>
                </a:solidFill>
                <a:latin typeface="Calibri" panose="020F0502020204030204" pitchFamily="34" charset="0"/>
                <a:cs typeface="Arial" panose="020B0604020202020204" pitchFamily="34" charset="0"/>
              </a:rPr>
              <a:t>livre.php</a:t>
            </a:r>
            <a:r>
              <a:rPr lang="fr-FR" sz="2400" i="1" dirty="0">
                <a:solidFill>
                  <a:schemeClr val="bg1"/>
                </a:solidFill>
                <a:latin typeface="Calibri" panose="020F0502020204030204" pitchFamily="34" charset="0"/>
                <a:cs typeface="Arial" panose="020B0604020202020204" pitchFamily="34" charset="0"/>
              </a:rPr>
              <a:t>)</a:t>
            </a:r>
          </a:p>
        </p:txBody>
      </p:sp>
      <p:sp>
        <p:nvSpPr>
          <p:cNvPr id="23" name="ZoneTexte 22">
            <a:extLst>
              <a:ext uri="{FF2B5EF4-FFF2-40B4-BE49-F238E27FC236}">
                <a16:creationId xmlns:a16="http://schemas.microsoft.com/office/drawing/2014/main" id="{B2FED02B-1900-C3E1-CCD7-4C523BC8E7BF}"/>
              </a:ext>
            </a:extLst>
          </p:cNvPr>
          <p:cNvSpPr txBox="1"/>
          <p:nvPr/>
        </p:nvSpPr>
        <p:spPr>
          <a:xfrm>
            <a:off x="1140648" y="2365907"/>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des utilisateurs (</a:t>
            </a:r>
            <a:r>
              <a:rPr lang="fr-FR" sz="2400" i="1" dirty="0" err="1">
                <a:solidFill>
                  <a:schemeClr val="bg1"/>
                </a:solidFill>
                <a:latin typeface="Calibri" panose="020F0502020204030204" pitchFamily="34" charset="0"/>
                <a:cs typeface="Arial" panose="020B0604020202020204" pitchFamily="34" charset="0"/>
              </a:rPr>
              <a:t>utilisateur.php</a:t>
            </a:r>
            <a:r>
              <a:rPr lang="fr-FR" sz="2400" i="1" dirty="0">
                <a:solidFill>
                  <a:schemeClr val="bg1"/>
                </a:solidFill>
                <a:latin typeface="Calibri" panose="020F0502020204030204" pitchFamily="34" charset="0"/>
                <a:cs typeface="Arial" panose="020B0604020202020204" pitchFamily="34" charset="0"/>
              </a:rPr>
              <a:t>)</a:t>
            </a:r>
          </a:p>
        </p:txBody>
      </p:sp>
      <p:sp>
        <p:nvSpPr>
          <p:cNvPr id="24" name="ZoneTexte 23">
            <a:extLst>
              <a:ext uri="{FF2B5EF4-FFF2-40B4-BE49-F238E27FC236}">
                <a16:creationId xmlns:a16="http://schemas.microsoft.com/office/drawing/2014/main" id="{C8B8C485-1A3B-5220-7E76-4ADDBD42DB65}"/>
              </a:ext>
            </a:extLst>
          </p:cNvPr>
          <p:cNvSpPr txBox="1"/>
          <p:nvPr/>
        </p:nvSpPr>
        <p:spPr>
          <a:xfrm>
            <a:off x="1140649" y="2992860"/>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des stagiaires (</a:t>
            </a:r>
            <a:r>
              <a:rPr lang="fr-FR" sz="2400" i="1" dirty="0" err="1">
                <a:solidFill>
                  <a:schemeClr val="bg1"/>
                </a:solidFill>
                <a:latin typeface="Calibri" panose="020F0502020204030204" pitchFamily="34" charset="0"/>
                <a:cs typeface="Arial" panose="020B0604020202020204" pitchFamily="34" charset="0"/>
              </a:rPr>
              <a:t>stagiaire.php</a:t>
            </a:r>
            <a:r>
              <a:rPr lang="fr-FR" sz="2400" i="1" dirty="0">
                <a:solidFill>
                  <a:schemeClr val="bg1"/>
                </a:solidFill>
                <a:latin typeface="Calibri" panose="020F0502020204030204" pitchFamily="34" charset="0"/>
                <a:cs typeface="Arial" panose="020B0604020202020204" pitchFamily="34" charset="0"/>
              </a:rPr>
              <a:t>)</a:t>
            </a:r>
          </a:p>
        </p:txBody>
      </p:sp>
      <p:sp>
        <p:nvSpPr>
          <p:cNvPr id="25" name="ZoneTexte 24">
            <a:extLst>
              <a:ext uri="{FF2B5EF4-FFF2-40B4-BE49-F238E27FC236}">
                <a16:creationId xmlns:a16="http://schemas.microsoft.com/office/drawing/2014/main" id="{E0724E83-5B82-1369-9D39-0260F1388AF1}"/>
              </a:ext>
            </a:extLst>
          </p:cNvPr>
          <p:cNvSpPr txBox="1"/>
          <p:nvPr/>
        </p:nvSpPr>
        <p:spPr>
          <a:xfrm>
            <a:off x="1140650" y="3505080"/>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des empruntes (</a:t>
            </a:r>
            <a:r>
              <a:rPr lang="fr-FR" sz="2400" i="1" dirty="0" err="1">
                <a:solidFill>
                  <a:schemeClr val="bg1"/>
                </a:solidFill>
                <a:latin typeface="Calibri" panose="020F0502020204030204" pitchFamily="34" charset="0"/>
                <a:cs typeface="Arial" panose="020B0604020202020204" pitchFamily="34" charset="0"/>
              </a:rPr>
              <a:t>emprunte.php</a:t>
            </a:r>
            <a:r>
              <a:rPr lang="fr-FR" sz="2400" i="1" dirty="0">
                <a:solidFill>
                  <a:schemeClr val="bg1"/>
                </a:solidFill>
                <a:latin typeface="Calibri" panose="020F0502020204030204" pitchFamily="34" charset="0"/>
                <a:cs typeface="Arial" panose="020B0604020202020204" pitchFamily="34" charset="0"/>
              </a:rPr>
              <a:t>)</a:t>
            </a:r>
          </a:p>
        </p:txBody>
      </p:sp>
      <p:sp>
        <p:nvSpPr>
          <p:cNvPr id="26" name="ZoneTexte 25">
            <a:extLst>
              <a:ext uri="{FF2B5EF4-FFF2-40B4-BE49-F238E27FC236}">
                <a16:creationId xmlns:a16="http://schemas.microsoft.com/office/drawing/2014/main" id="{A899BE18-38BD-1438-BE8C-C1977B024F50}"/>
              </a:ext>
            </a:extLst>
          </p:cNvPr>
          <p:cNvSpPr txBox="1"/>
          <p:nvPr/>
        </p:nvSpPr>
        <p:spPr>
          <a:xfrm>
            <a:off x="1129969" y="3270080"/>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des auteurs (</a:t>
            </a:r>
            <a:r>
              <a:rPr lang="fr-FR" sz="2400" i="1" dirty="0" err="1">
                <a:solidFill>
                  <a:schemeClr val="bg1"/>
                </a:solidFill>
                <a:latin typeface="Calibri" panose="020F0502020204030204" pitchFamily="34" charset="0"/>
                <a:cs typeface="Arial" panose="020B0604020202020204" pitchFamily="34" charset="0"/>
              </a:rPr>
              <a:t>auteur.php</a:t>
            </a:r>
            <a:r>
              <a:rPr lang="fr-FR" sz="2400" i="1" dirty="0">
                <a:solidFill>
                  <a:schemeClr val="bg1"/>
                </a:solidFill>
                <a:latin typeface="Calibri" panose="020F0502020204030204" pitchFamily="34" charset="0"/>
                <a:cs typeface="Arial" panose="020B0604020202020204" pitchFamily="34" charset="0"/>
              </a:rPr>
              <a:t>)</a:t>
            </a:r>
          </a:p>
        </p:txBody>
      </p:sp>
      <p:sp>
        <p:nvSpPr>
          <p:cNvPr id="27" name="ZoneTexte 26">
            <a:extLst>
              <a:ext uri="{FF2B5EF4-FFF2-40B4-BE49-F238E27FC236}">
                <a16:creationId xmlns:a16="http://schemas.microsoft.com/office/drawing/2014/main" id="{E406AB81-1F02-5D85-F2ED-73DCD998AD0C}"/>
              </a:ext>
            </a:extLst>
          </p:cNvPr>
          <p:cNvSpPr txBox="1"/>
          <p:nvPr/>
        </p:nvSpPr>
        <p:spPr>
          <a:xfrm>
            <a:off x="1140650" y="4054383"/>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chemeClr val="bg1"/>
                </a:solidFill>
                <a:latin typeface="Calibri" panose="020F0502020204030204" pitchFamily="34" charset="0"/>
                <a:cs typeface="Arial" panose="020B0604020202020204" pitchFamily="34" charset="0"/>
              </a:rPr>
              <a:t>La page des </a:t>
            </a:r>
            <a:r>
              <a:rPr lang="fr-FR" sz="2400" i="1" dirty="0" err="1">
                <a:solidFill>
                  <a:schemeClr val="bg1"/>
                </a:solidFill>
                <a:latin typeface="Calibri" panose="020F0502020204030204" pitchFamily="34" charset="0"/>
                <a:cs typeface="Arial" panose="020B0604020202020204" pitchFamily="34" charset="0"/>
              </a:rPr>
              <a:t>editeurs</a:t>
            </a:r>
            <a:r>
              <a:rPr lang="fr-FR" sz="2400" i="1" dirty="0">
                <a:solidFill>
                  <a:schemeClr val="bg1"/>
                </a:solidFill>
                <a:latin typeface="Calibri" panose="020F0502020204030204" pitchFamily="34" charset="0"/>
                <a:cs typeface="Arial" panose="020B0604020202020204" pitchFamily="34" charset="0"/>
              </a:rPr>
              <a:t> (</a:t>
            </a:r>
            <a:r>
              <a:rPr lang="fr-FR" sz="2400" i="1" dirty="0" err="1">
                <a:solidFill>
                  <a:schemeClr val="bg1"/>
                </a:solidFill>
                <a:latin typeface="Calibri" panose="020F0502020204030204" pitchFamily="34" charset="0"/>
                <a:cs typeface="Arial" panose="020B0604020202020204" pitchFamily="34" charset="0"/>
              </a:rPr>
              <a:t>editeur.php</a:t>
            </a:r>
            <a:r>
              <a:rPr lang="fr-FR" sz="2400" i="1" dirty="0">
                <a:solidFill>
                  <a:schemeClr val="bg1"/>
                </a:solidFill>
                <a:latin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3899708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F23E2C9-3BA4-85DA-A778-DF004EF44E54}"/>
              </a:ext>
            </a:extLst>
          </p:cNvPr>
          <p:cNvSpPr txBox="1"/>
          <p:nvPr/>
        </p:nvSpPr>
        <p:spPr>
          <a:xfrm>
            <a:off x="1603947" y="195944"/>
            <a:ext cx="6558197"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 LOGIN du bibliothécaire (</a:t>
            </a:r>
            <a:r>
              <a:rPr lang="fr-FR" sz="2400" i="1" dirty="0" err="1">
                <a:solidFill>
                  <a:srgbClr val="FFFF00"/>
                </a:solidFill>
                <a:latin typeface="Calibri" panose="020F0502020204030204" pitchFamily="34" charset="0"/>
                <a:cs typeface="Arial" panose="020B0604020202020204" pitchFamily="34" charset="0"/>
              </a:rPr>
              <a:t>index.php</a:t>
            </a:r>
            <a:r>
              <a:rPr lang="fr-FR" sz="2400" i="1" dirty="0">
                <a:solidFill>
                  <a:srgbClr val="FFFF00"/>
                </a:solidFill>
                <a:latin typeface="Calibri" panose="020F0502020204030204" pitchFamily="34" charset="0"/>
                <a:cs typeface="Arial" panose="020B0604020202020204" pitchFamily="34" charset="0"/>
              </a:rPr>
              <a:t>)</a:t>
            </a:r>
          </a:p>
        </p:txBody>
      </p:sp>
      <p:pic>
        <p:nvPicPr>
          <p:cNvPr id="8" name="Image 7">
            <a:extLst>
              <a:ext uri="{FF2B5EF4-FFF2-40B4-BE49-F238E27FC236}">
                <a16:creationId xmlns:a16="http://schemas.microsoft.com/office/drawing/2014/main" id="{095F7BE3-86C6-0BB8-1F9A-9D43336D276A}"/>
              </a:ext>
            </a:extLst>
          </p:cNvPr>
          <p:cNvPicPr>
            <a:picLocks noChangeAspect="1"/>
          </p:cNvPicPr>
          <p:nvPr/>
        </p:nvPicPr>
        <p:blipFill rotWithShape="1">
          <a:blip r:embed="rId2"/>
          <a:srcRect l="4345" t="13843" r="4180" b="5282"/>
          <a:stretch/>
        </p:blipFill>
        <p:spPr>
          <a:xfrm>
            <a:off x="389743" y="787786"/>
            <a:ext cx="8364513" cy="4159770"/>
          </a:xfrm>
          <a:prstGeom prst="rect">
            <a:avLst/>
          </a:prstGeom>
        </p:spPr>
      </p:pic>
    </p:spTree>
    <p:extLst>
      <p:ext uri="{BB962C8B-B14F-4D97-AF65-F5344CB8AC3E}">
        <p14:creationId xmlns:p14="http://schemas.microsoft.com/office/powerpoint/2010/main" val="1518483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3AC611F-B340-B9D5-9EB0-19823900D61E}"/>
              </a:ext>
            </a:extLst>
          </p:cNvPr>
          <p:cNvSpPr txBox="1"/>
          <p:nvPr/>
        </p:nvSpPr>
        <p:spPr>
          <a:xfrm>
            <a:off x="1049311" y="112426"/>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 l’affichage de tous les documents (</a:t>
            </a:r>
            <a:r>
              <a:rPr lang="fr-FR" sz="2400" i="1" dirty="0" err="1">
                <a:solidFill>
                  <a:srgbClr val="FFFF00"/>
                </a:solidFill>
                <a:latin typeface="Calibri" panose="020F0502020204030204" pitchFamily="34" charset="0"/>
                <a:cs typeface="Arial" panose="020B0604020202020204" pitchFamily="34" charset="0"/>
              </a:rPr>
              <a:t>allbooks.php</a:t>
            </a:r>
            <a:r>
              <a:rPr lang="fr-FR" sz="2400" i="1" dirty="0">
                <a:solidFill>
                  <a:srgbClr val="FFFF00"/>
                </a:solidFill>
                <a:latin typeface="Calibri" panose="020F0502020204030204" pitchFamily="34" charset="0"/>
                <a:cs typeface="Arial" panose="020B0604020202020204" pitchFamily="34" charset="0"/>
              </a:rPr>
              <a:t>)</a:t>
            </a:r>
          </a:p>
        </p:txBody>
      </p:sp>
      <p:pic>
        <p:nvPicPr>
          <p:cNvPr id="4" name="Image 3">
            <a:extLst>
              <a:ext uri="{FF2B5EF4-FFF2-40B4-BE49-F238E27FC236}">
                <a16:creationId xmlns:a16="http://schemas.microsoft.com/office/drawing/2014/main" id="{E38D8902-9DD7-9986-47B3-C715FF380FE4}"/>
              </a:ext>
            </a:extLst>
          </p:cNvPr>
          <p:cNvPicPr>
            <a:picLocks noChangeAspect="1"/>
          </p:cNvPicPr>
          <p:nvPr/>
        </p:nvPicPr>
        <p:blipFill rotWithShape="1">
          <a:blip r:embed="rId2"/>
          <a:srcRect l="1639" t="12824" r="4754" b="6011"/>
          <a:stretch/>
        </p:blipFill>
        <p:spPr>
          <a:xfrm>
            <a:off x="247338" y="742013"/>
            <a:ext cx="8559383" cy="4174762"/>
          </a:xfrm>
          <a:prstGeom prst="rect">
            <a:avLst/>
          </a:prstGeom>
        </p:spPr>
      </p:pic>
    </p:spTree>
    <p:extLst>
      <p:ext uri="{BB962C8B-B14F-4D97-AF65-F5344CB8AC3E}">
        <p14:creationId xmlns:p14="http://schemas.microsoft.com/office/powerpoint/2010/main" val="1961662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6AD47EE-EDEE-CACD-10D0-8BB46B240174}"/>
              </a:ext>
            </a:extLst>
          </p:cNvPr>
          <p:cNvPicPr>
            <a:picLocks noChangeAspect="1"/>
          </p:cNvPicPr>
          <p:nvPr/>
        </p:nvPicPr>
        <p:blipFill rotWithShape="1">
          <a:blip r:embed="rId2"/>
          <a:srcRect l="5328" t="15300" r="12541" b="6302"/>
          <a:stretch/>
        </p:blipFill>
        <p:spPr>
          <a:xfrm>
            <a:off x="659566" y="916274"/>
            <a:ext cx="7510072" cy="4032354"/>
          </a:xfrm>
          <a:prstGeom prst="rect">
            <a:avLst/>
          </a:prstGeom>
        </p:spPr>
      </p:pic>
      <p:sp>
        <p:nvSpPr>
          <p:cNvPr id="4" name="ZoneTexte 3">
            <a:extLst>
              <a:ext uri="{FF2B5EF4-FFF2-40B4-BE49-F238E27FC236}">
                <a16:creationId xmlns:a16="http://schemas.microsoft.com/office/drawing/2014/main" id="{42BEDF65-775A-ADF4-C037-377515B39F06}"/>
              </a:ext>
            </a:extLst>
          </p:cNvPr>
          <p:cNvSpPr txBox="1"/>
          <p:nvPr/>
        </p:nvSpPr>
        <p:spPr>
          <a:xfrm>
            <a:off x="659566" y="194872"/>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 l’admin bibliothécaire[HOME] (</a:t>
            </a:r>
            <a:r>
              <a:rPr lang="fr-FR" sz="2400" i="1" dirty="0" err="1">
                <a:solidFill>
                  <a:srgbClr val="FFFF00"/>
                </a:solidFill>
                <a:latin typeface="Calibri" panose="020F0502020204030204" pitchFamily="34" charset="0"/>
                <a:cs typeface="Arial" panose="020B0604020202020204" pitchFamily="34" charset="0"/>
              </a:rPr>
              <a:t>admin.php</a:t>
            </a:r>
            <a:r>
              <a:rPr lang="fr-FR" sz="2400" i="1" dirty="0">
                <a:solidFill>
                  <a:srgbClr val="FFFF00"/>
                </a:solidFill>
                <a:latin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894398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7E19024-67F5-3F00-1995-0B4E853D9F5C}"/>
              </a:ext>
            </a:extLst>
          </p:cNvPr>
          <p:cNvPicPr>
            <a:picLocks noChangeAspect="1"/>
          </p:cNvPicPr>
          <p:nvPr/>
        </p:nvPicPr>
        <p:blipFill rotWithShape="1">
          <a:blip r:embed="rId2"/>
          <a:srcRect t="14863" r="2951" b="4699"/>
          <a:stretch/>
        </p:blipFill>
        <p:spPr>
          <a:xfrm>
            <a:off x="269823" y="704537"/>
            <a:ext cx="8874177" cy="4137286"/>
          </a:xfrm>
          <a:prstGeom prst="rect">
            <a:avLst/>
          </a:prstGeom>
        </p:spPr>
      </p:pic>
      <p:sp>
        <p:nvSpPr>
          <p:cNvPr id="4" name="ZoneTexte 3">
            <a:extLst>
              <a:ext uri="{FF2B5EF4-FFF2-40B4-BE49-F238E27FC236}">
                <a16:creationId xmlns:a16="http://schemas.microsoft.com/office/drawing/2014/main" id="{F6EF3230-3E06-CF94-6707-83E149DA1F13}"/>
              </a:ext>
            </a:extLst>
          </p:cNvPr>
          <p:cNvSpPr txBox="1"/>
          <p:nvPr/>
        </p:nvSpPr>
        <p:spPr>
          <a:xfrm>
            <a:off x="659566" y="194872"/>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documents (</a:t>
            </a:r>
            <a:r>
              <a:rPr lang="fr-FR" sz="2400" i="1" dirty="0" err="1">
                <a:solidFill>
                  <a:srgbClr val="FFFF00"/>
                </a:solidFill>
                <a:latin typeface="Calibri" panose="020F0502020204030204" pitchFamily="34" charset="0"/>
                <a:cs typeface="Arial" panose="020B0604020202020204" pitchFamily="34" charset="0"/>
              </a:rPr>
              <a:t>documents.php</a:t>
            </a:r>
            <a:r>
              <a:rPr lang="fr-FR" sz="2400" i="1" dirty="0">
                <a:solidFill>
                  <a:srgbClr val="FFFF00"/>
                </a:solidFill>
                <a:latin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1214215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29A713-3DAA-1C59-3842-8EE5F9075BDE}"/>
              </a:ext>
            </a:extLst>
          </p:cNvPr>
          <p:cNvSpPr>
            <a:spLocks noGrp="1"/>
          </p:cNvSpPr>
          <p:nvPr>
            <p:ph type="ctrTitle"/>
          </p:nvPr>
        </p:nvSpPr>
        <p:spPr>
          <a:xfrm>
            <a:off x="1349530" y="801151"/>
            <a:ext cx="4727700" cy="577800"/>
          </a:xfrm>
        </p:spPr>
        <p:txBody>
          <a:bodyPr/>
          <a:lstStyle/>
          <a:p>
            <a:r>
              <a:rPr lang="fr-FR" dirty="0"/>
              <a:t>Update</a:t>
            </a:r>
          </a:p>
        </p:txBody>
      </p:sp>
      <p:sp>
        <p:nvSpPr>
          <p:cNvPr id="4" name="Titre 1">
            <a:extLst>
              <a:ext uri="{FF2B5EF4-FFF2-40B4-BE49-F238E27FC236}">
                <a16:creationId xmlns:a16="http://schemas.microsoft.com/office/drawing/2014/main" id="{22725571-74DA-C0E4-BB6D-6133E78D4968}"/>
              </a:ext>
            </a:extLst>
          </p:cNvPr>
          <p:cNvSpPr txBox="1">
            <a:spLocks/>
          </p:cNvSpPr>
          <p:nvPr/>
        </p:nvSpPr>
        <p:spPr>
          <a:xfrm>
            <a:off x="6583699" y="882503"/>
            <a:ext cx="472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err="1"/>
              <a:t>Add</a:t>
            </a:r>
            <a:endParaRPr lang="fr-FR" dirty="0"/>
          </a:p>
        </p:txBody>
      </p:sp>
      <p:pic>
        <p:nvPicPr>
          <p:cNvPr id="8" name="Image 7">
            <a:extLst>
              <a:ext uri="{FF2B5EF4-FFF2-40B4-BE49-F238E27FC236}">
                <a16:creationId xmlns:a16="http://schemas.microsoft.com/office/drawing/2014/main" id="{1C1FFE38-13AF-2F8B-F250-3DEA196027A6}"/>
              </a:ext>
            </a:extLst>
          </p:cNvPr>
          <p:cNvPicPr>
            <a:picLocks noChangeAspect="1"/>
          </p:cNvPicPr>
          <p:nvPr/>
        </p:nvPicPr>
        <p:blipFill rotWithShape="1">
          <a:blip r:embed="rId2"/>
          <a:srcRect l="11865" t="12958" r="14335" b="5235"/>
          <a:stretch/>
        </p:blipFill>
        <p:spPr>
          <a:xfrm>
            <a:off x="4570015" y="1653378"/>
            <a:ext cx="4300043" cy="2681207"/>
          </a:xfrm>
          <a:prstGeom prst="rect">
            <a:avLst/>
          </a:prstGeom>
        </p:spPr>
      </p:pic>
      <p:pic>
        <p:nvPicPr>
          <p:cNvPr id="10" name="Image 9">
            <a:extLst>
              <a:ext uri="{FF2B5EF4-FFF2-40B4-BE49-F238E27FC236}">
                <a16:creationId xmlns:a16="http://schemas.microsoft.com/office/drawing/2014/main" id="{2A974B7E-4660-1886-6AFC-FDF3AC9D499F}"/>
              </a:ext>
            </a:extLst>
          </p:cNvPr>
          <p:cNvPicPr>
            <a:picLocks noChangeAspect="1"/>
          </p:cNvPicPr>
          <p:nvPr/>
        </p:nvPicPr>
        <p:blipFill rotWithShape="1">
          <a:blip r:embed="rId3"/>
          <a:srcRect l="11525" t="13107" r="14335" b="6139"/>
          <a:stretch/>
        </p:blipFill>
        <p:spPr>
          <a:xfrm>
            <a:off x="0" y="1629162"/>
            <a:ext cx="4376210" cy="2681207"/>
          </a:xfrm>
          <a:prstGeom prst="rect">
            <a:avLst/>
          </a:prstGeom>
        </p:spPr>
      </p:pic>
    </p:spTree>
    <p:extLst>
      <p:ext uri="{BB962C8B-B14F-4D97-AF65-F5344CB8AC3E}">
        <p14:creationId xmlns:p14="http://schemas.microsoft.com/office/powerpoint/2010/main" val="2624408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629D9849-D371-3369-B623-0C16CA282F2B}"/>
              </a:ext>
            </a:extLst>
          </p:cNvPr>
          <p:cNvSpPr txBox="1"/>
          <p:nvPr/>
        </p:nvSpPr>
        <p:spPr>
          <a:xfrm>
            <a:off x="659566" y="194872"/>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d’affichage des périodiques (</a:t>
            </a:r>
            <a:r>
              <a:rPr lang="fr-FR" sz="2400" i="1" dirty="0" err="1">
                <a:solidFill>
                  <a:srgbClr val="FFFF00"/>
                </a:solidFill>
                <a:latin typeface="Calibri" panose="020F0502020204030204" pitchFamily="34" charset="0"/>
                <a:cs typeface="Arial" panose="020B0604020202020204" pitchFamily="34" charset="0"/>
              </a:rPr>
              <a:t>periodiques.php</a:t>
            </a:r>
            <a:r>
              <a:rPr lang="fr-FR" sz="2400" i="1" dirty="0">
                <a:solidFill>
                  <a:srgbClr val="FFFF00"/>
                </a:solidFill>
                <a:latin typeface="Calibri" panose="020F0502020204030204" pitchFamily="34" charset="0"/>
                <a:cs typeface="Arial" panose="020B0604020202020204" pitchFamily="34" charset="0"/>
              </a:rPr>
              <a:t>)</a:t>
            </a:r>
          </a:p>
        </p:txBody>
      </p:sp>
      <p:pic>
        <p:nvPicPr>
          <p:cNvPr id="4" name="Image 3">
            <a:extLst>
              <a:ext uri="{FF2B5EF4-FFF2-40B4-BE49-F238E27FC236}">
                <a16:creationId xmlns:a16="http://schemas.microsoft.com/office/drawing/2014/main" id="{B71A6D10-2162-2420-2F2E-DA4BB1A5BC4A}"/>
              </a:ext>
            </a:extLst>
          </p:cNvPr>
          <p:cNvPicPr>
            <a:picLocks noChangeAspect="1"/>
          </p:cNvPicPr>
          <p:nvPr/>
        </p:nvPicPr>
        <p:blipFill rotWithShape="1">
          <a:blip r:embed="rId2"/>
          <a:srcRect t="12927" r="8361" b="11403"/>
          <a:stretch/>
        </p:blipFill>
        <p:spPr>
          <a:xfrm>
            <a:off x="472190" y="799784"/>
            <a:ext cx="8379502" cy="3892138"/>
          </a:xfrm>
          <a:prstGeom prst="rect">
            <a:avLst/>
          </a:prstGeom>
        </p:spPr>
      </p:pic>
    </p:spTree>
    <p:extLst>
      <p:ext uri="{BB962C8B-B14F-4D97-AF65-F5344CB8AC3E}">
        <p14:creationId xmlns:p14="http://schemas.microsoft.com/office/powerpoint/2010/main" val="1054353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4928503-BCB8-2753-DB3D-8DAB4FE8F021}"/>
              </a:ext>
            </a:extLst>
          </p:cNvPr>
          <p:cNvSpPr>
            <a:spLocks noGrp="1"/>
          </p:cNvSpPr>
          <p:nvPr>
            <p:ph type="ctrTitle"/>
          </p:nvPr>
        </p:nvSpPr>
        <p:spPr>
          <a:xfrm>
            <a:off x="1586961" y="696174"/>
            <a:ext cx="2686500" cy="577800"/>
          </a:xfrm>
        </p:spPr>
        <p:txBody>
          <a:bodyPr/>
          <a:lstStyle/>
          <a:p>
            <a:r>
              <a:rPr lang="fr-FR" sz="2800" dirty="0" err="1"/>
              <a:t>Add</a:t>
            </a:r>
            <a:endParaRPr lang="fr-FR" sz="2800" dirty="0"/>
          </a:p>
        </p:txBody>
      </p:sp>
      <p:sp>
        <p:nvSpPr>
          <p:cNvPr id="4" name="Titre 2">
            <a:extLst>
              <a:ext uri="{FF2B5EF4-FFF2-40B4-BE49-F238E27FC236}">
                <a16:creationId xmlns:a16="http://schemas.microsoft.com/office/drawing/2014/main" id="{F0480B19-B27F-F053-3932-81BCFF222978}"/>
              </a:ext>
            </a:extLst>
          </p:cNvPr>
          <p:cNvSpPr txBox="1">
            <a:spLocks/>
          </p:cNvSpPr>
          <p:nvPr/>
        </p:nvSpPr>
        <p:spPr>
          <a:xfrm>
            <a:off x="5927842" y="766442"/>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Update</a:t>
            </a:r>
          </a:p>
        </p:txBody>
      </p:sp>
      <p:pic>
        <p:nvPicPr>
          <p:cNvPr id="6" name="Image 5">
            <a:extLst>
              <a:ext uri="{FF2B5EF4-FFF2-40B4-BE49-F238E27FC236}">
                <a16:creationId xmlns:a16="http://schemas.microsoft.com/office/drawing/2014/main" id="{4993CCD2-7242-89FA-F657-FAF1643F626A}"/>
              </a:ext>
            </a:extLst>
          </p:cNvPr>
          <p:cNvPicPr>
            <a:picLocks noChangeAspect="1"/>
          </p:cNvPicPr>
          <p:nvPr/>
        </p:nvPicPr>
        <p:blipFill rotWithShape="1">
          <a:blip r:embed="rId2"/>
          <a:srcRect l="11885" t="14718" r="12712" b="13070"/>
          <a:stretch/>
        </p:blipFill>
        <p:spPr>
          <a:xfrm>
            <a:off x="4442276" y="1535765"/>
            <a:ext cx="4531242" cy="2440985"/>
          </a:xfrm>
          <a:prstGeom prst="rect">
            <a:avLst/>
          </a:prstGeom>
        </p:spPr>
      </p:pic>
      <p:pic>
        <p:nvPicPr>
          <p:cNvPr id="8" name="Image 7">
            <a:extLst>
              <a:ext uri="{FF2B5EF4-FFF2-40B4-BE49-F238E27FC236}">
                <a16:creationId xmlns:a16="http://schemas.microsoft.com/office/drawing/2014/main" id="{4EBB851C-AD3B-E9E5-6AC4-F967DE59D40D}"/>
              </a:ext>
            </a:extLst>
          </p:cNvPr>
          <p:cNvPicPr>
            <a:picLocks noChangeAspect="1"/>
          </p:cNvPicPr>
          <p:nvPr/>
        </p:nvPicPr>
        <p:blipFill rotWithShape="1">
          <a:blip r:embed="rId3"/>
          <a:srcRect l="13135" t="12825" r="14915" b="14426"/>
          <a:stretch/>
        </p:blipFill>
        <p:spPr>
          <a:xfrm>
            <a:off x="170482" y="1535765"/>
            <a:ext cx="4165526" cy="2369173"/>
          </a:xfrm>
          <a:prstGeom prst="rect">
            <a:avLst/>
          </a:prstGeom>
        </p:spPr>
      </p:pic>
    </p:spTree>
    <p:extLst>
      <p:ext uri="{BB962C8B-B14F-4D97-AF65-F5344CB8AC3E}">
        <p14:creationId xmlns:p14="http://schemas.microsoft.com/office/powerpoint/2010/main" val="286233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233045" y="1805677"/>
            <a:ext cx="4281479" cy="828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INTRODUCTION</a:t>
            </a:r>
            <a:endParaRPr dirty="0"/>
          </a:p>
        </p:txBody>
      </p:sp>
      <p:sp>
        <p:nvSpPr>
          <p:cNvPr id="689" name="Google Shape;689;p32"/>
          <p:cNvSpPr/>
          <p:nvPr/>
        </p:nvSpPr>
        <p:spPr>
          <a:xfrm>
            <a:off x="5770216" y="1874900"/>
            <a:ext cx="1085100" cy="1085100"/>
          </a:xfrm>
          <a:prstGeom prst="rect">
            <a:avLst/>
          </a:pr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01</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12766" y="2960000"/>
            <a:ext cx="0" cy="978000"/>
          </a:xfrm>
          <a:prstGeom prst="straightConnector1">
            <a:avLst/>
          </a:prstGeom>
          <a:noFill/>
          <a:ln w="19050" cap="flat" cmpd="sng">
            <a:solidFill>
              <a:schemeClr val="accent3">
                <a:lumMod val="75000"/>
              </a:schemeClr>
            </a:solidFill>
            <a:prstDash val="solid"/>
            <a:round/>
            <a:headEnd type="none" w="med" len="med"/>
            <a:tailEnd type="none" w="med" len="med"/>
          </a:ln>
        </p:spPr>
      </p:cxnSp>
    </p:spTree>
    <p:extLst>
      <p:ext uri="{BB962C8B-B14F-4D97-AF65-F5344CB8AC3E}">
        <p14:creationId xmlns:p14="http://schemas.microsoft.com/office/powerpoint/2010/main" val="4274233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6F1D424A-A985-C225-59CF-08F64A50A894}"/>
              </a:ext>
            </a:extLst>
          </p:cNvPr>
          <p:cNvSpPr txBox="1"/>
          <p:nvPr/>
        </p:nvSpPr>
        <p:spPr>
          <a:xfrm>
            <a:off x="1379095" y="627397"/>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d’affichage des livres (</a:t>
            </a:r>
            <a:r>
              <a:rPr lang="fr-FR" sz="2400" i="1" dirty="0" err="1">
                <a:solidFill>
                  <a:srgbClr val="FFFF00"/>
                </a:solidFill>
                <a:latin typeface="Calibri" panose="020F0502020204030204" pitchFamily="34" charset="0"/>
                <a:cs typeface="Arial" panose="020B0604020202020204" pitchFamily="34" charset="0"/>
              </a:rPr>
              <a:t>livre.php</a:t>
            </a:r>
            <a:r>
              <a:rPr lang="fr-FR" sz="2400" i="1" dirty="0">
                <a:solidFill>
                  <a:srgbClr val="FFFF00"/>
                </a:solidFill>
                <a:latin typeface="Calibri" panose="020F0502020204030204" pitchFamily="34" charset="0"/>
                <a:cs typeface="Arial" panose="020B0604020202020204" pitchFamily="34" charset="0"/>
              </a:rPr>
              <a:t>)</a:t>
            </a:r>
          </a:p>
        </p:txBody>
      </p:sp>
      <p:pic>
        <p:nvPicPr>
          <p:cNvPr id="4" name="Image 3">
            <a:extLst>
              <a:ext uri="{FF2B5EF4-FFF2-40B4-BE49-F238E27FC236}">
                <a16:creationId xmlns:a16="http://schemas.microsoft.com/office/drawing/2014/main" id="{E9A863E2-2C64-911B-24FC-1D82E695A750}"/>
              </a:ext>
            </a:extLst>
          </p:cNvPr>
          <p:cNvPicPr>
            <a:picLocks noChangeAspect="1"/>
          </p:cNvPicPr>
          <p:nvPr/>
        </p:nvPicPr>
        <p:blipFill rotWithShape="1">
          <a:blip r:embed="rId2"/>
          <a:srcRect t="13406" r="8361" b="21166"/>
          <a:stretch/>
        </p:blipFill>
        <p:spPr>
          <a:xfrm>
            <a:off x="232347" y="1251679"/>
            <a:ext cx="8379502" cy="3365291"/>
          </a:xfrm>
          <a:prstGeom prst="rect">
            <a:avLst/>
          </a:prstGeom>
        </p:spPr>
      </p:pic>
    </p:spTree>
    <p:extLst>
      <p:ext uri="{BB962C8B-B14F-4D97-AF65-F5344CB8AC3E}">
        <p14:creationId xmlns:p14="http://schemas.microsoft.com/office/powerpoint/2010/main" val="808426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4928503-BCB8-2753-DB3D-8DAB4FE8F021}"/>
              </a:ext>
            </a:extLst>
          </p:cNvPr>
          <p:cNvSpPr>
            <a:spLocks noGrp="1"/>
          </p:cNvSpPr>
          <p:nvPr>
            <p:ph type="ctrTitle"/>
          </p:nvPr>
        </p:nvSpPr>
        <p:spPr>
          <a:xfrm>
            <a:off x="1586961" y="696174"/>
            <a:ext cx="2686500" cy="577800"/>
          </a:xfrm>
        </p:spPr>
        <p:txBody>
          <a:bodyPr/>
          <a:lstStyle/>
          <a:p>
            <a:r>
              <a:rPr lang="fr-FR" sz="2800" dirty="0" err="1"/>
              <a:t>Add</a:t>
            </a:r>
            <a:endParaRPr lang="fr-FR" sz="2800" dirty="0"/>
          </a:p>
        </p:txBody>
      </p:sp>
      <p:sp>
        <p:nvSpPr>
          <p:cNvPr id="4" name="Titre 2">
            <a:extLst>
              <a:ext uri="{FF2B5EF4-FFF2-40B4-BE49-F238E27FC236}">
                <a16:creationId xmlns:a16="http://schemas.microsoft.com/office/drawing/2014/main" id="{F0480B19-B27F-F053-3932-81BCFF222978}"/>
              </a:ext>
            </a:extLst>
          </p:cNvPr>
          <p:cNvSpPr txBox="1">
            <a:spLocks/>
          </p:cNvSpPr>
          <p:nvPr/>
        </p:nvSpPr>
        <p:spPr>
          <a:xfrm>
            <a:off x="5927842" y="766442"/>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Update</a:t>
            </a:r>
          </a:p>
        </p:txBody>
      </p:sp>
      <p:pic>
        <p:nvPicPr>
          <p:cNvPr id="5" name="Image 4">
            <a:extLst>
              <a:ext uri="{FF2B5EF4-FFF2-40B4-BE49-F238E27FC236}">
                <a16:creationId xmlns:a16="http://schemas.microsoft.com/office/drawing/2014/main" id="{3563CDBE-71C4-1D14-5F3E-6C5461CDBF21}"/>
              </a:ext>
            </a:extLst>
          </p:cNvPr>
          <p:cNvPicPr>
            <a:picLocks noChangeAspect="1"/>
          </p:cNvPicPr>
          <p:nvPr/>
        </p:nvPicPr>
        <p:blipFill rotWithShape="1">
          <a:blip r:embed="rId2"/>
          <a:srcRect l="11066" t="13535" r="14426" b="8197"/>
          <a:stretch/>
        </p:blipFill>
        <p:spPr>
          <a:xfrm>
            <a:off x="194244" y="1274349"/>
            <a:ext cx="4118014" cy="2433279"/>
          </a:xfrm>
          <a:prstGeom prst="rect">
            <a:avLst/>
          </a:prstGeom>
        </p:spPr>
      </p:pic>
      <p:pic>
        <p:nvPicPr>
          <p:cNvPr id="9" name="Image 8">
            <a:extLst>
              <a:ext uri="{FF2B5EF4-FFF2-40B4-BE49-F238E27FC236}">
                <a16:creationId xmlns:a16="http://schemas.microsoft.com/office/drawing/2014/main" id="{E8381E72-869A-C7FE-B78A-889C03023313}"/>
              </a:ext>
            </a:extLst>
          </p:cNvPr>
          <p:cNvPicPr>
            <a:picLocks noChangeAspect="1"/>
          </p:cNvPicPr>
          <p:nvPr/>
        </p:nvPicPr>
        <p:blipFill rotWithShape="1">
          <a:blip r:embed="rId3"/>
          <a:srcRect l="11885" t="11949" r="13853" b="17668"/>
          <a:stretch/>
        </p:blipFill>
        <p:spPr>
          <a:xfrm>
            <a:off x="4647672" y="1273974"/>
            <a:ext cx="4302084" cy="2433279"/>
          </a:xfrm>
          <a:prstGeom prst="rect">
            <a:avLst/>
          </a:prstGeom>
        </p:spPr>
      </p:pic>
    </p:spTree>
    <p:extLst>
      <p:ext uri="{BB962C8B-B14F-4D97-AF65-F5344CB8AC3E}">
        <p14:creationId xmlns:p14="http://schemas.microsoft.com/office/powerpoint/2010/main" val="1367988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78BFB9CF-E96A-069E-23D9-698FE5ED7728}"/>
              </a:ext>
            </a:extLst>
          </p:cNvPr>
          <p:cNvSpPr txBox="1"/>
          <p:nvPr/>
        </p:nvSpPr>
        <p:spPr>
          <a:xfrm>
            <a:off x="667062" y="196745"/>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exemplaires (</a:t>
            </a:r>
            <a:r>
              <a:rPr lang="fr-FR" sz="2400" i="1" dirty="0" err="1">
                <a:solidFill>
                  <a:srgbClr val="FFFF00"/>
                </a:solidFill>
                <a:latin typeface="Calibri" panose="020F0502020204030204" pitchFamily="34" charset="0"/>
                <a:cs typeface="Arial" panose="020B0604020202020204" pitchFamily="34" charset="0"/>
              </a:rPr>
              <a:t>exemplaire.php</a:t>
            </a:r>
            <a:r>
              <a:rPr lang="fr-FR" sz="2400" i="1" dirty="0">
                <a:solidFill>
                  <a:srgbClr val="FFFF00"/>
                </a:solidFill>
                <a:latin typeface="Calibri" panose="020F0502020204030204" pitchFamily="34" charset="0"/>
                <a:cs typeface="Arial" panose="020B0604020202020204" pitchFamily="34" charset="0"/>
              </a:rPr>
              <a:t>)</a:t>
            </a:r>
          </a:p>
        </p:txBody>
      </p:sp>
      <p:pic>
        <p:nvPicPr>
          <p:cNvPr id="5" name="Image 4">
            <a:extLst>
              <a:ext uri="{FF2B5EF4-FFF2-40B4-BE49-F238E27FC236}">
                <a16:creationId xmlns:a16="http://schemas.microsoft.com/office/drawing/2014/main" id="{D43D539B-48E7-845E-1216-158023E2DEAD}"/>
              </a:ext>
            </a:extLst>
          </p:cNvPr>
          <p:cNvPicPr>
            <a:picLocks noChangeAspect="1"/>
          </p:cNvPicPr>
          <p:nvPr/>
        </p:nvPicPr>
        <p:blipFill rotWithShape="1">
          <a:blip r:embed="rId2"/>
          <a:srcRect t="15446" r="9180" b="5719"/>
          <a:stretch/>
        </p:blipFill>
        <p:spPr>
          <a:xfrm>
            <a:off x="479684" y="891915"/>
            <a:ext cx="8304551" cy="4054840"/>
          </a:xfrm>
          <a:prstGeom prst="rect">
            <a:avLst/>
          </a:prstGeom>
        </p:spPr>
      </p:pic>
    </p:spTree>
    <p:extLst>
      <p:ext uri="{BB962C8B-B14F-4D97-AF65-F5344CB8AC3E}">
        <p14:creationId xmlns:p14="http://schemas.microsoft.com/office/powerpoint/2010/main" val="7933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29A713-3DAA-1C59-3842-8EE5F9075BDE}"/>
              </a:ext>
            </a:extLst>
          </p:cNvPr>
          <p:cNvSpPr>
            <a:spLocks noGrp="1"/>
          </p:cNvSpPr>
          <p:nvPr>
            <p:ph type="ctrTitle"/>
          </p:nvPr>
        </p:nvSpPr>
        <p:spPr>
          <a:xfrm>
            <a:off x="1682746" y="569511"/>
            <a:ext cx="4727700" cy="577800"/>
          </a:xfrm>
        </p:spPr>
        <p:txBody>
          <a:bodyPr/>
          <a:lstStyle/>
          <a:p>
            <a:r>
              <a:rPr lang="fr-FR" dirty="0"/>
              <a:t>Update</a:t>
            </a:r>
          </a:p>
        </p:txBody>
      </p:sp>
      <p:pic>
        <p:nvPicPr>
          <p:cNvPr id="5" name="Image 4">
            <a:extLst>
              <a:ext uri="{FF2B5EF4-FFF2-40B4-BE49-F238E27FC236}">
                <a16:creationId xmlns:a16="http://schemas.microsoft.com/office/drawing/2014/main" id="{5AEFC71D-F295-3FB8-4EB0-58264F644624}"/>
              </a:ext>
            </a:extLst>
          </p:cNvPr>
          <p:cNvPicPr>
            <a:picLocks noChangeAspect="1"/>
          </p:cNvPicPr>
          <p:nvPr/>
        </p:nvPicPr>
        <p:blipFill rotWithShape="1">
          <a:blip r:embed="rId2"/>
          <a:srcRect l="18475" t="15727" r="22288" b="19397"/>
          <a:stretch/>
        </p:blipFill>
        <p:spPr>
          <a:xfrm>
            <a:off x="285264" y="1615210"/>
            <a:ext cx="4107824" cy="2530587"/>
          </a:xfrm>
          <a:prstGeom prst="rect">
            <a:avLst/>
          </a:prstGeom>
        </p:spPr>
      </p:pic>
      <p:pic>
        <p:nvPicPr>
          <p:cNvPr id="7" name="Image 6">
            <a:extLst>
              <a:ext uri="{FF2B5EF4-FFF2-40B4-BE49-F238E27FC236}">
                <a16:creationId xmlns:a16="http://schemas.microsoft.com/office/drawing/2014/main" id="{6D87A884-4A94-6F8E-4AB8-E5816A4D9E38}"/>
              </a:ext>
            </a:extLst>
          </p:cNvPr>
          <p:cNvPicPr>
            <a:picLocks noChangeAspect="1"/>
          </p:cNvPicPr>
          <p:nvPr/>
        </p:nvPicPr>
        <p:blipFill rotWithShape="1">
          <a:blip r:embed="rId3"/>
          <a:srcRect l="18403" t="15446" r="21803" b="15046"/>
          <a:stretch/>
        </p:blipFill>
        <p:spPr>
          <a:xfrm>
            <a:off x="4688274" y="1615210"/>
            <a:ext cx="3901090" cy="2550863"/>
          </a:xfrm>
          <a:prstGeom prst="rect">
            <a:avLst/>
          </a:prstGeom>
        </p:spPr>
      </p:pic>
      <p:sp>
        <p:nvSpPr>
          <p:cNvPr id="8" name="Titre 1">
            <a:extLst>
              <a:ext uri="{FF2B5EF4-FFF2-40B4-BE49-F238E27FC236}">
                <a16:creationId xmlns:a16="http://schemas.microsoft.com/office/drawing/2014/main" id="{50F0CDD3-EE31-41A5-AD06-70F1E1662611}"/>
              </a:ext>
            </a:extLst>
          </p:cNvPr>
          <p:cNvSpPr txBox="1">
            <a:spLocks/>
          </p:cNvSpPr>
          <p:nvPr/>
        </p:nvSpPr>
        <p:spPr>
          <a:xfrm>
            <a:off x="6309710" y="688527"/>
            <a:ext cx="47277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err="1"/>
              <a:t>Add</a:t>
            </a:r>
            <a:endParaRPr lang="fr-FR" dirty="0"/>
          </a:p>
        </p:txBody>
      </p:sp>
    </p:spTree>
    <p:extLst>
      <p:ext uri="{BB962C8B-B14F-4D97-AF65-F5344CB8AC3E}">
        <p14:creationId xmlns:p14="http://schemas.microsoft.com/office/powerpoint/2010/main" val="129657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478D82FE-4818-F99B-4964-3760DC236D1D}"/>
              </a:ext>
            </a:extLst>
          </p:cNvPr>
          <p:cNvSpPr txBox="1"/>
          <p:nvPr/>
        </p:nvSpPr>
        <p:spPr>
          <a:xfrm>
            <a:off x="1881265" y="284813"/>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 catégorie (</a:t>
            </a:r>
            <a:r>
              <a:rPr lang="fr-FR" sz="2400" i="1" dirty="0" err="1">
                <a:solidFill>
                  <a:srgbClr val="FFFF00"/>
                </a:solidFill>
                <a:latin typeface="Calibri" panose="020F0502020204030204" pitchFamily="34" charset="0"/>
                <a:cs typeface="Arial" panose="020B0604020202020204" pitchFamily="34" charset="0"/>
              </a:rPr>
              <a:t>categorie.php</a:t>
            </a:r>
            <a:r>
              <a:rPr lang="fr-FR" sz="2400" i="1" dirty="0">
                <a:solidFill>
                  <a:srgbClr val="FFFF00"/>
                </a:solidFill>
                <a:latin typeface="Calibri" panose="020F0502020204030204" pitchFamily="34" charset="0"/>
                <a:cs typeface="Arial" panose="020B0604020202020204" pitchFamily="34" charset="0"/>
              </a:rPr>
              <a:t>)</a:t>
            </a:r>
          </a:p>
        </p:txBody>
      </p:sp>
      <p:pic>
        <p:nvPicPr>
          <p:cNvPr id="4" name="Image 3">
            <a:extLst>
              <a:ext uri="{FF2B5EF4-FFF2-40B4-BE49-F238E27FC236}">
                <a16:creationId xmlns:a16="http://schemas.microsoft.com/office/drawing/2014/main" id="{7898DB8B-6DBA-9A52-F36B-10DAC3D93DB6}"/>
              </a:ext>
            </a:extLst>
          </p:cNvPr>
          <p:cNvPicPr>
            <a:picLocks noChangeAspect="1"/>
          </p:cNvPicPr>
          <p:nvPr/>
        </p:nvPicPr>
        <p:blipFill rotWithShape="1">
          <a:blip r:embed="rId2"/>
          <a:srcRect t="14674" r="19153" b="15029"/>
          <a:stretch/>
        </p:blipFill>
        <p:spPr>
          <a:xfrm>
            <a:off x="658678" y="902046"/>
            <a:ext cx="7392692" cy="3615710"/>
          </a:xfrm>
          <a:prstGeom prst="rect">
            <a:avLst/>
          </a:prstGeom>
        </p:spPr>
      </p:pic>
    </p:spTree>
    <p:extLst>
      <p:ext uri="{BB962C8B-B14F-4D97-AF65-F5344CB8AC3E}">
        <p14:creationId xmlns:p14="http://schemas.microsoft.com/office/powerpoint/2010/main" val="2998849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5864209-4DC8-F233-FBA7-E2D5DA6808B3}"/>
              </a:ext>
            </a:extLst>
          </p:cNvPr>
          <p:cNvSpPr>
            <a:spLocks noGrp="1"/>
          </p:cNvSpPr>
          <p:nvPr>
            <p:ph type="ctrTitle"/>
          </p:nvPr>
        </p:nvSpPr>
        <p:spPr>
          <a:xfrm>
            <a:off x="3526918" y="584062"/>
            <a:ext cx="2686500" cy="577800"/>
          </a:xfrm>
        </p:spPr>
        <p:txBody>
          <a:bodyPr/>
          <a:lstStyle/>
          <a:p>
            <a:r>
              <a:rPr lang="fr-FR" dirty="0" err="1"/>
              <a:t>Add</a:t>
            </a:r>
            <a:endParaRPr lang="fr-FR" dirty="0"/>
          </a:p>
        </p:txBody>
      </p:sp>
      <p:pic>
        <p:nvPicPr>
          <p:cNvPr id="5" name="Image 4">
            <a:extLst>
              <a:ext uri="{FF2B5EF4-FFF2-40B4-BE49-F238E27FC236}">
                <a16:creationId xmlns:a16="http://schemas.microsoft.com/office/drawing/2014/main" id="{0A819160-FB56-F5A3-5008-B04EF92733EE}"/>
              </a:ext>
            </a:extLst>
          </p:cNvPr>
          <p:cNvPicPr>
            <a:picLocks noChangeAspect="1"/>
          </p:cNvPicPr>
          <p:nvPr/>
        </p:nvPicPr>
        <p:blipFill rotWithShape="1">
          <a:blip r:embed="rId2"/>
          <a:srcRect l="16720" t="14561" r="19509" b="27286"/>
          <a:stretch/>
        </p:blipFill>
        <p:spPr>
          <a:xfrm>
            <a:off x="1214204" y="1403454"/>
            <a:ext cx="5831174" cy="2991092"/>
          </a:xfrm>
          <a:prstGeom prst="rect">
            <a:avLst/>
          </a:prstGeom>
        </p:spPr>
      </p:pic>
    </p:spTree>
    <p:extLst>
      <p:ext uri="{BB962C8B-B14F-4D97-AF65-F5344CB8AC3E}">
        <p14:creationId xmlns:p14="http://schemas.microsoft.com/office/powerpoint/2010/main" val="4214435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BD207B5-2D72-5E69-60FC-9C9AA01F6ADF}"/>
              </a:ext>
            </a:extLst>
          </p:cNvPr>
          <p:cNvSpPr txBox="1"/>
          <p:nvPr/>
        </p:nvSpPr>
        <p:spPr>
          <a:xfrm>
            <a:off x="1281658" y="254832"/>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utilisateurs (</a:t>
            </a:r>
            <a:r>
              <a:rPr lang="fr-FR" sz="2400" i="1" dirty="0" err="1">
                <a:solidFill>
                  <a:srgbClr val="FFFF00"/>
                </a:solidFill>
                <a:latin typeface="Calibri" panose="020F0502020204030204" pitchFamily="34" charset="0"/>
                <a:cs typeface="Arial" panose="020B0604020202020204" pitchFamily="34" charset="0"/>
              </a:rPr>
              <a:t>utilisateur.php</a:t>
            </a:r>
            <a:r>
              <a:rPr lang="fr-FR" sz="2400" i="1" dirty="0">
                <a:solidFill>
                  <a:srgbClr val="FFFF00"/>
                </a:solidFill>
                <a:latin typeface="Calibri" panose="020F0502020204030204" pitchFamily="34" charset="0"/>
                <a:cs typeface="Arial" panose="020B0604020202020204" pitchFamily="34" charset="0"/>
              </a:rPr>
              <a:t>)</a:t>
            </a:r>
          </a:p>
        </p:txBody>
      </p:sp>
      <p:pic>
        <p:nvPicPr>
          <p:cNvPr id="4" name="Image 3">
            <a:extLst>
              <a:ext uri="{FF2B5EF4-FFF2-40B4-BE49-F238E27FC236}">
                <a16:creationId xmlns:a16="http://schemas.microsoft.com/office/drawing/2014/main" id="{3BD2BD38-B3AF-857F-3325-0ECC1320099F}"/>
              </a:ext>
            </a:extLst>
          </p:cNvPr>
          <p:cNvPicPr>
            <a:picLocks noChangeAspect="1"/>
          </p:cNvPicPr>
          <p:nvPr/>
        </p:nvPicPr>
        <p:blipFill rotWithShape="1">
          <a:blip r:embed="rId2"/>
          <a:srcRect t="15883" r="9180" b="16211"/>
          <a:stretch/>
        </p:blipFill>
        <p:spPr>
          <a:xfrm>
            <a:off x="307299" y="825396"/>
            <a:ext cx="8304551" cy="3492708"/>
          </a:xfrm>
          <a:prstGeom prst="rect">
            <a:avLst/>
          </a:prstGeom>
        </p:spPr>
      </p:pic>
    </p:spTree>
    <p:extLst>
      <p:ext uri="{BB962C8B-B14F-4D97-AF65-F5344CB8AC3E}">
        <p14:creationId xmlns:p14="http://schemas.microsoft.com/office/powerpoint/2010/main" val="189149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DA5A81D-DE40-E1F5-8294-F8F7231A0DCB}"/>
              </a:ext>
            </a:extLst>
          </p:cNvPr>
          <p:cNvSpPr>
            <a:spLocks noGrp="1"/>
          </p:cNvSpPr>
          <p:nvPr>
            <p:ph type="ctrTitle"/>
          </p:nvPr>
        </p:nvSpPr>
        <p:spPr>
          <a:xfrm>
            <a:off x="1750583" y="510861"/>
            <a:ext cx="2686500" cy="577800"/>
          </a:xfrm>
        </p:spPr>
        <p:txBody>
          <a:bodyPr/>
          <a:lstStyle/>
          <a:p>
            <a:r>
              <a:rPr lang="fr-FR" dirty="0" err="1"/>
              <a:t>Add</a:t>
            </a:r>
            <a:endParaRPr lang="fr-FR" dirty="0"/>
          </a:p>
        </p:txBody>
      </p:sp>
      <p:sp>
        <p:nvSpPr>
          <p:cNvPr id="4" name="Titre 2">
            <a:extLst>
              <a:ext uri="{FF2B5EF4-FFF2-40B4-BE49-F238E27FC236}">
                <a16:creationId xmlns:a16="http://schemas.microsoft.com/office/drawing/2014/main" id="{FC1A2060-8C2E-80C5-A4DB-01F676C0F6FC}"/>
              </a:ext>
            </a:extLst>
          </p:cNvPr>
          <p:cNvSpPr txBox="1">
            <a:spLocks/>
          </p:cNvSpPr>
          <p:nvPr/>
        </p:nvSpPr>
        <p:spPr>
          <a:xfrm>
            <a:off x="6160189" y="411675"/>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Update</a:t>
            </a:r>
          </a:p>
        </p:txBody>
      </p:sp>
      <p:pic>
        <p:nvPicPr>
          <p:cNvPr id="6" name="Image 5">
            <a:extLst>
              <a:ext uri="{FF2B5EF4-FFF2-40B4-BE49-F238E27FC236}">
                <a16:creationId xmlns:a16="http://schemas.microsoft.com/office/drawing/2014/main" id="{61AE3496-0D23-1718-D75D-66A921D4BBBF}"/>
              </a:ext>
            </a:extLst>
          </p:cNvPr>
          <p:cNvPicPr>
            <a:picLocks noChangeAspect="1"/>
          </p:cNvPicPr>
          <p:nvPr/>
        </p:nvPicPr>
        <p:blipFill rotWithShape="1">
          <a:blip r:embed="rId2"/>
          <a:srcRect l="17131" t="15009" r="20738" b="18834"/>
          <a:stretch/>
        </p:blipFill>
        <p:spPr>
          <a:xfrm>
            <a:off x="355383" y="1460225"/>
            <a:ext cx="4081700" cy="2444713"/>
          </a:xfrm>
          <a:prstGeom prst="rect">
            <a:avLst/>
          </a:prstGeom>
        </p:spPr>
      </p:pic>
      <p:pic>
        <p:nvPicPr>
          <p:cNvPr id="8" name="Image 7">
            <a:extLst>
              <a:ext uri="{FF2B5EF4-FFF2-40B4-BE49-F238E27FC236}">
                <a16:creationId xmlns:a16="http://schemas.microsoft.com/office/drawing/2014/main" id="{58B50619-4CA6-A363-3844-619693810AD8}"/>
              </a:ext>
            </a:extLst>
          </p:cNvPr>
          <p:cNvPicPr>
            <a:picLocks noChangeAspect="1"/>
          </p:cNvPicPr>
          <p:nvPr/>
        </p:nvPicPr>
        <p:blipFill rotWithShape="1">
          <a:blip r:embed="rId3"/>
          <a:srcRect l="17951" t="14863" r="22049" b="22915"/>
          <a:stretch/>
        </p:blipFill>
        <p:spPr>
          <a:xfrm>
            <a:off x="4829954" y="1416570"/>
            <a:ext cx="4265773" cy="2488368"/>
          </a:xfrm>
          <a:prstGeom prst="rect">
            <a:avLst/>
          </a:prstGeom>
        </p:spPr>
      </p:pic>
    </p:spTree>
    <p:extLst>
      <p:ext uri="{BB962C8B-B14F-4D97-AF65-F5344CB8AC3E}">
        <p14:creationId xmlns:p14="http://schemas.microsoft.com/office/powerpoint/2010/main" val="2927441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54170FE1-672C-96F0-7BAA-A98CDF3CF2FC}"/>
              </a:ext>
            </a:extLst>
          </p:cNvPr>
          <p:cNvSpPr txBox="1"/>
          <p:nvPr/>
        </p:nvSpPr>
        <p:spPr>
          <a:xfrm>
            <a:off x="1596452" y="224853"/>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stagiaires (</a:t>
            </a:r>
            <a:r>
              <a:rPr lang="fr-FR" sz="2400" i="1" dirty="0" err="1">
                <a:solidFill>
                  <a:srgbClr val="FFFF00"/>
                </a:solidFill>
                <a:latin typeface="Calibri" panose="020F0502020204030204" pitchFamily="34" charset="0"/>
                <a:cs typeface="Arial" panose="020B0604020202020204" pitchFamily="34" charset="0"/>
              </a:rPr>
              <a:t>stagiaire.php</a:t>
            </a:r>
            <a:r>
              <a:rPr lang="fr-FR" sz="2400" i="1" dirty="0">
                <a:solidFill>
                  <a:srgbClr val="FFFF00"/>
                </a:solidFill>
                <a:latin typeface="Calibri" panose="020F0502020204030204" pitchFamily="34" charset="0"/>
                <a:cs typeface="Arial" panose="020B0604020202020204" pitchFamily="34" charset="0"/>
              </a:rPr>
              <a:t>)</a:t>
            </a:r>
          </a:p>
        </p:txBody>
      </p:sp>
      <p:pic>
        <p:nvPicPr>
          <p:cNvPr id="4" name="Image 3">
            <a:extLst>
              <a:ext uri="{FF2B5EF4-FFF2-40B4-BE49-F238E27FC236}">
                <a16:creationId xmlns:a16="http://schemas.microsoft.com/office/drawing/2014/main" id="{7E55BE4D-A56B-EA90-973A-8463E9475A20}"/>
              </a:ext>
            </a:extLst>
          </p:cNvPr>
          <p:cNvPicPr>
            <a:picLocks noChangeAspect="1"/>
          </p:cNvPicPr>
          <p:nvPr/>
        </p:nvPicPr>
        <p:blipFill rotWithShape="1">
          <a:blip r:embed="rId2"/>
          <a:srcRect t="14900" r="14262" b="25975"/>
          <a:stretch/>
        </p:blipFill>
        <p:spPr>
          <a:xfrm>
            <a:off x="547141" y="1178602"/>
            <a:ext cx="7839856" cy="3041129"/>
          </a:xfrm>
          <a:prstGeom prst="rect">
            <a:avLst/>
          </a:prstGeom>
        </p:spPr>
      </p:pic>
    </p:spTree>
    <p:extLst>
      <p:ext uri="{BB962C8B-B14F-4D97-AF65-F5344CB8AC3E}">
        <p14:creationId xmlns:p14="http://schemas.microsoft.com/office/powerpoint/2010/main" val="606853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41686D7-F4AF-7467-E412-439555F14D19}"/>
              </a:ext>
            </a:extLst>
          </p:cNvPr>
          <p:cNvSpPr>
            <a:spLocks noGrp="1"/>
          </p:cNvSpPr>
          <p:nvPr>
            <p:ph type="ctrTitle"/>
          </p:nvPr>
        </p:nvSpPr>
        <p:spPr>
          <a:xfrm>
            <a:off x="1203441" y="454022"/>
            <a:ext cx="2686500" cy="577800"/>
          </a:xfrm>
        </p:spPr>
        <p:txBody>
          <a:bodyPr/>
          <a:lstStyle/>
          <a:p>
            <a:r>
              <a:rPr lang="fr-FR" dirty="0" err="1"/>
              <a:t>Add</a:t>
            </a:r>
            <a:endParaRPr lang="fr-FR" dirty="0"/>
          </a:p>
        </p:txBody>
      </p:sp>
      <p:sp>
        <p:nvSpPr>
          <p:cNvPr id="4" name="Titre 2">
            <a:extLst>
              <a:ext uri="{FF2B5EF4-FFF2-40B4-BE49-F238E27FC236}">
                <a16:creationId xmlns:a16="http://schemas.microsoft.com/office/drawing/2014/main" id="{835AE3ED-0998-6003-31C6-9F0FE709D7E9}"/>
              </a:ext>
            </a:extLst>
          </p:cNvPr>
          <p:cNvSpPr txBox="1">
            <a:spLocks/>
          </p:cNvSpPr>
          <p:nvPr/>
        </p:nvSpPr>
        <p:spPr>
          <a:xfrm>
            <a:off x="5912852" y="519105"/>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Update</a:t>
            </a:r>
          </a:p>
        </p:txBody>
      </p:sp>
      <p:pic>
        <p:nvPicPr>
          <p:cNvPr id="7" name="Image 6">
            <a:extLst>
              <a:ext uri="{FF2B5EF4-FFF2-40B4-BE49-F238E27FC236}">
                <a16:creationId xmlns:a16="http://schemas.microsoft.com/office/drawing/2014/main" id="{F3042377-FE4C-827A-057F-BF02E2540B60}"/>
              </a:ext>
            </a:extLst>
          </p:cNvPr>
          <p:cNvPicPr>
            <a:picLocks noChangeAspect="1"/>
          </p:cNvPicPr>
          <p:nvPr/>
        </p:nvPicPr>
        <p:blipFill rotWithShape="1">
          <a:blip r:embed="rId2"/>
          <a:srcRect l="18279" t="15446" r="21721" b="8004"/>
          <a:stretch/>
        </p:blipFill>
        <p:spPr>
          <a:xfrm>
            <a:off x="179882" y="1319134"/>
            <a:ext cx="4293764" cy="3081444"/>
          </a:xfrm>
          <a:prstGeom prst="rect">
            <a:avLst/>
          </a:prstGeom>
        </p:spPr>
      </p:pic>
      <p:pic>
        <p:nvPicPr>
          <p:cNvPr id="9" name="Image 8">
            <a:extLst>
              <a:ext uri="{FF2B5EF4-FFF2-40B4-BE49-F238E27FC236}">
                <a16:creationId xmlns:a16="http://schemas.microsoft.com/office/drawing/2014/main" id="{666D575D-B106-29FE-CF08-3896DF84EF37}"/>
              </a:ext>
            </a:extLst>
          </p:cNvPr>
          <p:cNvPicPr>
            <a:picLocks noChangeAspect="1"/>
          </p:cNvPicPr>
          <p:nvPr/>
        </p:nvPicPr>
        <p:blipFill rotWithShape="1">
          <a:blip r:embed="rId3"/>
          <a:srcRect l="18279" t="16612" r="22295" b="16649"/>
          <a:stretch/>
        </p:blipFill>
        <p:spPr>
          <a:xfrm>
            <a:off x="4670356" y="1319134"/>
            <a:ext cx="4059137" cy="3081444"/>
          </a:xfrm>
          <a:prstGeom prst="rect">
            <a:avLst/>
          </a:prstGeom>
        </p:spPr>
      </p:pic>
    </p:spTree>
    <p:extLst>
      <p:ext uri="{BB962C8B-B14F-4D97-AF65-F5344CB8AC3E}">
        <p14:creationId xmlns:p14="http://schemas.microsoft.com/office/powerpoint/2010/main" val="2741469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28"/>
          <p:cNvSpPr txBox="1">
            <a:spLocks noGrp="1"/>
          </p:cNvSpPr>
          <p:nvPr>
            <p:ph type="body" idx="1"/>
          </p:nvPr>
        </p:nvSpPr>
        <p:spPr>
          <a:xfrm>
            <a:off x="366477" y="1275937"/>
            <a:ext cx="5188932" cy="2236434"/>
          </a:xfrm>
          <a:prstGeom prst="rect">
            <a:avLst/>
          </a:prstGeom>
        </p:spPr>
        <p:txBody>
          <a:bodyPr spcFirstLastPara="1" wrap="square" lIns="91425" tIns="91425" rIns="91425" bIns="91425" anchor="t" anchorCtr="0">
            <a:noAutofit/>
          </a:bodyPr>
          <a:lstStyle/>
          <a:p>
            <a:pPr marL="0" indent="0">
              <a:buNone/>
            </a:pPr>
            <a:r>
              <a:rPr lang="fr-FR" sz="1800" b="1" dirty="0">
                <a:effectLst/>
                <a:latin typeface="Calibri" panose="020F0502020204030204" pitchFamily="34" charset="0"/>
                <a:ea typeface="Calibri" panose="020F0502020204030204" pitchFamily="34" charset="0"/>
                <a:cs typeface="Arial" panose="020B0604020202020204" pitchFamily="34" charset="0"/>
              </a:rPr>
              <a:t>-Dans l’activité de chaque organisation, on utilise une quantité importante d’informations. Pour être utilisables pour la prise des décisions, ces informations doivent être stockées, diffusées, traitées et transformées. Le gestionnaire doit être capable de traiter l’information et la rendre utile et rentable pour l’entreprise.</a:t>
            </a:r>
            <a:endParaRPr lang="fr-FR"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r>
              <a:rPr lang="fr-FR" sz="1800" b="1" dirty="0">
                <a:effectLst/>
                <a:latin typeface="Calibri" panose="020F0502020204030204" pitchFamily="34" charset="0"/>
                <a:ea typeface="Calibri" panose="020F0502020204030204" pitchFamily="34" charset="0"/>
                <a:cs typeface="Arial" panose="020B0604020202020204" pitchFamily="34" charset="0"/>
              </a:rPr>
              <a:t> </a:t>
            </a:r>
            <a:endParaRPr dirty="0"/>
          </a:p>
        </p:txBody>
      </p:sp>
      <p:sp>
        <p:nvSpPr>
          <p:cNvPr id="507" name="Google Shape;507;p28"/>
          <p:cNvSpPr txBox="1">
            <a:spLocks noGrp="1"/>
          </p:cNvSpPr>
          <p:nvPr>
            <p:ph type="ctrTitle"/>
          </p:nvPr>
        </p:nvSpPr>
        <p:spPr>
          <a:xfrm>
            <a:off x="1022862" y="605525"/>
            <a:ext cx="369799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000" dirty="0">
                <a:solidFill>
                  <a:schemeClr val="accent3">
                    <a:lumMod val="75000"/>
                  </a:schemeClr>
                </a:solidFill>
              </a:rPr>
              <a:t>INTRODUCTION</a:t>
            </a:r>
            <a:endParaRPr sz="4000" dirty="0">
              <a:solidFill>
                <a:schemeClr val="accent3">
                  <a:lumMod val="75000"/>
                </a:schemeClr>
              </a:solidFill>
            </a:endParaRPr>
          </a:p>
        </p:txBody>
      </p:sp>
      <p:grpSp>
        <p:nvGrpSpPr>
          <p:cNvPr id="528" name="Google Shape;528;p28"/>
          <p:cNvGrpSpPr/>
          <p:nvPr/>
        </p:nvGrpSpPr>
        <p:grpSpPr>
          <a:xfrm>
            <a:off x="7686104" y="-476250"/>
            <a:ext cx="2291257" cy="2922300"/>
            <a:chOff x="4882900" y="-64350"/>
            <a:chExt cx="2493750" cy="2922300"/>
          </a:xfrm>
        </p:grpSpPr>
        <p:sp>
          <p:nvSpPr>
            <p:cNvPr id="529" name="Google Shape;529;p28"/>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8"/>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8"/>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8"/>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8"/>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a:extLst>
              <a:ext uri="{FF2B5EF4-FFF2-40B4-BE49-F238E27FC236}">
                <a16:creationId xmlns:a16="http://schemas.microsoft.com/office/drawing/2014/main" id="{6E6C0021-AF07-77F6-6C51-7E30E44A37EF}"/>
              </a:ext>
            </a:extLst>
          </p:cNvPr>
          <p:cNvPicPr>
            <a:picLocks noChangeAspect="1"/>
          </p:cNvPicPr>
          <p:nvPr/>
        </p:nvPicPr>
        <p:blipFill>
          <a:blip r:embed="rId3"/>
          <a:stretch>
            <a:fillRect/>
          </a:stretch>
        </p:blipFill>
        <p:spPr>
          <a:xfrm>
            <a:off x="5555409" y="566400"/>
            <a:ext cx="3146624" cy="1646733"/>
          </a:xfrm>
          <a:prstGeom prst="rect">
            <a:avLst/>
          </a:prstGeom>
        </p:spPr>
      </p:pic>
      <p:sp>
        <p:nvSpPr>
          <p:cNvPr id="4" name="ZoneTexte 3">
            <a:extLst>
              <a:ext uri="{FF2B5EF4-FFF2-40B4-BE49-F238E27FC236}">
                <a16:creationId xmlns:a16="http://schemas.microsoft.com/office/drawing/2014/main" id="{7A47CA6D-C94A-827F-41E1-8D758320A9EA}"/>
              </a:ext>
            </a:extLst>
          </p:cNvPr>
          <p:cNvSpPr txBox="1"/>
          <p:nvPr/>
        </p:nvSpPr>
        <p:spPr>
          <a:xfrm>
            <a:off x="374979" y="3267398"/>
            <a:ext cx="8454341" cy="923330"/>
          </a:xfrm>
          <a:prstGeom prst="rect">
            <a:avLst/>
          </a:prstGeom>
          <a:noFill/>
        </p:spPr>
        <p:txBody>
          <a:bodyPr wrap="square">
            <a:spAutoFit/>
          </a:bodyPr>
          <a:lstStyle/>
          <a:p>
            <a:r>
              <a:rPr lang="fr-FR" sz="1800" b="1" dirty="0">
                <a:solidFill>
                  <a:srgbClr val="F79572"/>
                </a:solidFill>
                <a:latin typeface="Calibri" panose="020F0502020204030204" pitchFamily="34" charset="0"/>
                <a:cs typeface="Arial" panose="020B0604020202020204" pitchFamily="34" charset="0"/>
                <a:sym typeface="Maven Pro"/>
              </a:rPr>
              <a:t>Un système de gestion de bibliothèque</a:t>
            </a:r>
            <a:r>
              <a:rPr lang="fr-FR" sz="1800" b="1" dirty="0">
                <a:solidFill>
                  <a:schemeClr val="lt1"/>
                </a:solidFill>
                <a:latin typeface="Calibri" panose="020F0502020204030204" pitchFamily="34" charset="0"/>
                <a:cs typeface="Arial" panose="020B0604020202020204" pitchFamily="34" charset="0"/>
                <a:sym typeface="Maven Pro"/>
              </a:rPr>
              <a:t> permet de maintenir les ressources d’une bibliothèque de manière plus opérationnelle, ce qui contribuera à faire gagner du temps</a:t>
            </a:r>
            <a:r>
              <a:rPr lang="fr-FR"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E9D7A4C-A651-C429-E058-185EF3C89FDA}"/>
              </a:ext>
            </a:extLst>
          </p:cNvPr>
          <p:cNvSpPr txBox="1"/>
          <p:nvPr/>
        </p:nvSpPr>
        <p:spPr>
          <a:xfrm>
            <a:off x="1701382" y="344773"/>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empruntes (</a:t>
            </a:r>
            <a:r>
              <a:rPr lang="fr-FR" sz="2400" i="1" dirty="0" err="1">
                <a:solidFill>
                  <a:srgbClr val="FFFF00"/>
                </a:solidFill>
                <a:latin typeface="Calibri" panose="020F0502020204030204" pitchFamily="34" charset="0"/>
                <a:cs typeface="Arial" panose="020B0604020202020204" pitchFamily="34" charset="0"/>
              </a:rPr>
              <a:t>emprunte.php</a:t>
            </a:r>
            <a:r>
              <a:rPr lang="fr-FR" sz="2400" i="1" dirty="0">
                <a:solidFill>
                  <a:srgbClr val="FFFF00"/>
                </a:solidFill>
                <a:latin typeface="Calibri" panose="020F0502020204030204" pitchFamily="34" charset="0"/>
                <a:cs typeface="Arial" panose="020B0604020202020204" pitchFamily="34" charset="0"/>
              </a:rPr>
              <a:t>)</a:t>
            </a:r>
          </a:p>
        </p:txBody>
      </p:sp>
      <p:pic>
        <p:nvPicPr>
          <p:cNvPr id="4" name="Image 3">
            <a:extLst>
              <a:ext uri="{FF2B5EF4-FFF2-40B4-BE49-F238E27FC236}">
                <a16:creationId xmlns:a16="http://schemas.microsoft.com/office/drawing/2014/main" id="{2460AC83-916D-6B1D-B90B-15EDC150D0D9}"/>
              </a:ext>
            </a:extLst>
          </p:cNvPr>
          <p:cNvPicPr>
            <a:picLocks noChangeAspect="1"/>
          </p:cNvPicPr>
          <p:nvPr/>
        </p:nvPicPr>
        <p:blipFill rotWithShape="1">
          <a:blip r:embed="rId2"/>
          <a:srcRect l="1639" t="12386" r="10164" b="27869"/>
          <a:stretch/>
        </p:blipFill>
        <p:spPr>
          <a:xfrm>
            <a:off x="704539" y="1035258"/>
            <a:ext cx="8064708" cy="3072984"/>
          </a:xfrm>
          <a:prstGeom prst="rect">
            <a:avLst/>
          </a:prstGeom>
        </p:spPr>
      </p:pic>
    </p:spTree>
    <p:extLst>
      <p:ext uri="{BB962C8B-B14F-4D97-AF65-F5344CB8AC3E}">
        <p14:creationId xmlns:p14="http://schemas.microsoft.com/office/powerpoint/2010/main" val="2357146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3372A04E-5D50-A96E-5FA1-7D102F62FD28}"/>
              </a:ext>
            </a:extLst>
          </p:cNvPr>
          <p:cNvSpPr>
            <a:spLocks noGrp="1"/>
          </p:cNvSpPr>
          <p:nvPr>
            <p:ph type="ctrTitle"/>
          </p:nvPr>
        </p:nvSpPr>
        <p:spPr>
          <a:xfrm>
            <a:off x="1540720" y="651517"/>
            <a:ext cx="2686500" cy="577800"/>
          </a:xfrm>
        </p:spPr>
        <p:txBody>
          <a:bodyPr/>
          <a:lstStyle/>
          <a:p>
            <a:r>
              <a:rPr lang="fr-FR" dirty="0" err="1"/>
              <a:t>Add</a:t>
            </a:r>
            <a:endParaRPr lang="fr-FR" dirty="0"/>
          </a:p>
        </p:txBody>
      </p:sp>
      <p:pic>
        <p:nvPicPr>
          <p:cNvPr id="5" name="Image 4">
            <a:extLst>
              <a:ext uri="{FF2B5EF4-FFF2-40B4-BE49-F238E27FC236}">
                <a16:creationId xmlns:a16="http://schemas.microsoft.com/office/drawing/2014/main" id="{69CA45FB-6D9E-D3AB-EE83-29C2900A145E}"/>
              </a:ext>
            </a:extLst>
          </p:cNvPr>
          <p:cNvPicPr>
            <a:picLocks noChangeAspect="1"/>
          </p:cNvPicPr>
          <p:nvPr/>
        </p:nvPicPr>
        <p:blipFill rotWithShape="1">
          <a:blip r:embed="rId2"/>
          <a:srcRect l="18115" t="14572" r="22377" b="13151"/>
          <a:stretch/>
        </p:blipFill>
        <p:spPr>
          <a:xfrm>
            <a:off x="310707" y="1353541"/>
            <a:ext cx="3916513" cy="2675744"/>
          </a:xfrm>
          <a:prstGeom prst="rect">
            <a:avLst/>
          </a:prstGeom>
        </p:spPr>
      </p:pic>
      <p:sp>
        <p:nvSpPr>
          <p:cNvPr id="6" name="Titre 2">
            <a:extLst>
              <a:ext uri="{FF2B5EF4-FFF2-40B4-BE49-F238E27FC236}">
                <a16:creationId xmlns:a16="http://schemas.microsoft.com/office/drawing/2014/main" id="{863827FA-94D0-EE8A-8F8E-152B82F9DDBA}"/>
              </a:ext>
            </a:extLst>
          </p:cNvPr>
          <p:cNvSpPr txBox="1">
            <a:spLocks/>
          </p:cNvSpPr>
          <p:nvPr/>
        </p:nvSpPr>
        <p:spPr>
          <a:xfrm>
            <a:off x="5957822" y="651517"/>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Update</a:t>
            </a:r>
          </a:p>
        </p:txBody>
      </p:sp>
      <p:pic>
        <p:nvPicPr>
          <p:cNvPr id="8" name="Image 7">
            <a:extLst>
              <a:ext uri="{FF2B5EF4-FFF2-40B4-BE49-F238E27FC236}">
                <a16:creationId xmlns:a16="http://schemas.microsoft.com/office/drawing/2014/main" id="{27E6D71C-7E3C-9954-1FA1-CDB60D52D98A}"/>
              </a:ext>
            </a:extLst>
          </p:cNvPr>
          <p:cNvPicPr>
            <a:picLocks noChangeAspect="1"/>
          </p:cNvPicPr>
          <p:nvPr/>
        </p:nvPicPr>
        <p:blipFill rotWithShape="1">
          <a:blip r:embed="rId3"/>
          <a:srcRect l="12909" t="12667" r="12909" b="7614"/>
          <a:stretch/>
        </p:blipFill>
        <p:spPr>
          <a:xfrm>
            <a:off x="4313752" y="1353541"/>
            <a:ext cx="4613223" cy="2788701"/>
          </a:xfrm>
          <a:prstGeom prst="rect">
            <a:avLst/>
          </a:prstGeom>
        </p:spPr>
      </p:pic>
    </p:spTree>
    <p:extLst>
      <p:ext uri="{BB962C8B-B14F-4D97-AF65-F5344CB8AC3E}">
        <p14:creationId xmlns:p14="http://schemas.microsoft.com/office/powerpoint/2010/main" val="3751537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BE279C9-A440-A470-76AA-5C5DC7F2284D}"/>
              </a:ext>
            </a:extLst>
          </p:cNvPr>
          <p:cNvSpPr txBox="1"/>
          <p:nvPr/>
        </p:nvSpPr>
        <p:spPr>
          <a:xfrm>
            <a:off x="1596452" y="172387"/>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auteurs (</a:t>
            </a:r>
            <a:r>
              <a:rPr lang="fr-FR" sz="2400" i="1" dirty="0" err="1">
                <a:solidFill>
                  <a:srgbClr val="FFFF00"/>
                </a:solidFill>
                <a:latin typeface="Calibri" panose="020F0502020204030204" pitchFamily="34" charset="0"/>
                <a:cs typeface="Arial" panose="020B0604020202020204" pitchFamily="34" charset="0"/>
              </a:rPr>
              <a:t>auteur.php</a:t>
            </a:r>
            <a:r>
              <a:rPr lang="fr-FR" sz="2400" i="1" dirty="0">
                <a:solidFill>
                  <a:srgbClr val="FFFF00"/>
                </a:solidFill>
                <a:latin typeface="Calibri" panose="020F0502020204030204" pitchFamily="34" charset="0"/>
                <a:cs typeface="Arial" panose="020B0604020202020204" pitchFamily="34" charset="0"/>
              </a:rPr>
              <a:t>)</a:t>
            </a:r>
          </a:p>
        </p:txBody>
      </p:sp>
      <p:pic>
        <p:nvPicPr>
          <p:cNvPr id="4" name="Image 3">
            <a:extLst>
              <a:ext uri="{FF2B5EF4-FFF2-40B4-BE49-F238E27FC236}">
                <a16:creationId xmlns:a16="http://schemas.microsoft.com/office/drawing/2014/main" id="{B3C9B7E7-5A2B-866D-9092-AD71DC3AD068}"/>
              </a:ext>
            </a:extLst>
          </p:cNvPr>
          <p:cNvPicPr>
            <a:picLocks noChangeAspect="1"/>
          </p:cNvPicPr>
          <p:nvPr/>
        </p:nvPicPr>
        <p:blipFill rotWithShape="1">
          <a:blip r:embed="rId2"/>
          <a:srcRect t="15009" r="9180" b="8926"/>
          <a:stretch/>
        </p:blipFill>
        <p:spPr>
          <a:xfrm>
            <a:off x="179882" y="846944"/>
            <a:ext cx="8304551" cy="3912434"/>
          </a:xfrm>
          <a:prstGeom prst="rect">
            <a:avLst/>
          </a:prstGeom>
        </p:spPr>
      </p:pic>
    </p:spTree>
    <p:extLst>
      <p:ext uri="{BB962C8B-B14F-4D97-AF65-F5344CB8AC3E}">
        <p14:creationId xmlns:p14="http://schemas.microsoft.com/office/powerpoint/2010/main" val="3126243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23F6BCD-42E8-DFB2-F960-7EFEA7CDE626}"/>
              </a:ext>
            </a:extLst>
          </p:cNvPr>
          <p:cNvSpPr>
            <a:spLocks noGrp="1"/>
          </p:cNvSpPr>
          <p:nvPr>
            <p:ph type="ctrTitle"/>
          </p:nvPr>
        </p:nvSpPr>
        <p:spPr>
          <a:xfrm>
            <a:off x="1203441" y="481629"/>
            <a:ext cx="2686500" cy="577800"/>
          </a:xfrm>
        </p:spPr>
        <p:txBody>
          <a:bodyPr/>
          <a:lstStyle/>
          <a:p>
            <a:r>
              <a:rPr lang="fr-FR" dirty="0" err="1"/>
              <a:t>Add</a:t>
            </a:r>
            <a:endParaRPr lang="fr-FR" dirty="0"/>
          </a:p>
        </p:txBody>
      </p:sp>
      <p:sp>
        <p:nvSpPr>
          <p:cNvPr id="4" name="Titre 2">
            <a:extLst>
              <a:ext uri="{FF2B5EF4-FFF2-40B4-BE49-F238E27FC236}">
                <a16:creationId xmlns:a16="http://schemas.microsoft.com/office/drawing/2014/main" id="{8B738C1C-5DBB-E9B4-0819-1A781228482F}"/>
              </a:ext>
            </a:extLst>
          </p:cNvPr>
          <p:cNvSpPr txBox="1">
            <a:spLocks/>
          </p:cNvSpPr>
          <p:nvPr/>
        </p:nvSpPr>
        <p:spPr>
          <a:xfrm>
            <a:off x="6260030" y="481629"/>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Update</a:t>
            </a:r>
          </a:p>
        </p:txBody>
      </p:sp>
      <p:pic>
        <p:nvPicPr>
          <p:cNvPr id="5" name="Image 4">
            <a:extLst>
              <a:ext uri="{FF2B5EF4-FFF2-40B4-BE49-F238E27FC236}">
                <a16:creationId xmlns:a16="http://schemas.microsoft.com/office/drawing/2014/main" id="{2045E2A5-B5D1-3EE5-3D8D-AF8E8483413F}"/>
              </a:ext>
            </a:extLst>
          </p:cNvPr>
          <p:cNvPicPr>
            <a:picLocks noChangeAspect="1"/>
          </p:cNvPicPr>
          <p:nvPr/>
        </p:nvPicPr>
        <p:blipFill rotWithShape="1">
          <a:blip r:embed="rId2"/>
          <a:srcRect l="10902" t="12385" r="25082" b="20001"/>
          <a:stretch/>
        </p:blipFill>
        <p:spPr>
          <a:xfrm>
            <a:off x="190459" y="1342748"/>
            <a:ext cx="4137285" cy="2458003"/>
          </a:xfrm>
          <a:prstGeom prst="rect">
            <a:avLst/>
          </a:prstGeom>
        </p:spPr>
      </p:pic>
      <p:pic>
        <p:nvPicPr>
          <p:cNvPr id="8" name="Image 7">
            <a:extLst>
              <a:ext uri="{FF2B5EF4-FFF2-40B4-BE49-F238E27FC236}">
                <a16:creationId xmlns:a16="http://schemas.microsoft.com/office/drawing/2014/main" id="{7A5F174D-B699-394F-0250-15453687B25F}"/>
              </a:ext>
            </a:extLst>
          </p:cNvPr>
          <p:cNvPicPr>
            <a:picLocks noChangeAspect="1"/>
          </p:cNvPicPr>
          <p:nvPr/>
        </p:nvPicPr>
        <p:blipFill rotWithShape="1">
          <a:blip r:embed="rId3"/>
          <a:srcRect l="13161" t="12386" r="25246" b="26412"/>
          <a:stretch/>
        </p:blipFill>
        <p:spPr>
          <a:xfrm>
            <a:off x="4647619" y="1425194"/>
            <a:ext cx="4397696" cy="2458003"/>
          </a:xfrm>
          <a:prstGeom prst="rect">
            <a:avLst/>
          </a:prstGeom>
        </p:spPr>
      </p:pic>
    </p:spTree>
    <p:extLst>
      <p:ext uri="{BB962C8B-B14F-4D97-AF65-F5344CB8AC3E}">
        <p14:creationId xmlns:p14="http://schemas.microsoft.com/office/powerpoint/2010/main" val="1806796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6A4BE1F-EF49-C6C4-D711-F72B33A8B0C3}"/>
              </a:ext>
            </a:extLst>
          </p:cNvPr>
          <p:cNvSpPr txBox="1"/>
          <p:nvPr/>
        </p:nvSpPr>
        <p:spPr>
          <a:xfrm>
            <a:off x="1941225" y="419724"/>
            <a:ext cx="8304551" cy="470000"/>
          </a:xfrm>
          <a:prstGeom prst="rect">
            <a:avLst/>
          </a:prstGeom>
          <a:noFill/>
        </p:spPr>
        <p:txBody>
          <a:bodyPr wrap="square">
            <a:spAutoFit/>
          </a:bodyPr>
          <a:lstStyle/>
          <a:p>
            <a:pPr marL="285750" indent="-285750">
              <a:lnSpc>
                <a:spcPct val="107000"/>
              </a:lnSpc>
              <a:spcAft>
                <a:spcPts val="800"/>
              </a:spcAft>
              <a:buFont typeface="Courier New" panose="02070309020205020404" pitchFamily="49" charset="0"/>
              <a:buChar char="o"/>
            </a:pPr>
            <a:r>
              <a:rPr lang="fr-FR" sz="2400" i="1" dirty="0">
                <a:solidFill>
                  <a:srgbClr val="FFFF00"/>
                </a:solidFill>
                <a:latin typeface="Calibri" panose="020F0502020204030204" pitchFamily="34" charset="0"/>
                <a:cs typeface="Arial" panose="020B0604020202020204" pitchFamily="34" charset="0"/>
              </a:rPr>
              <a:t>La page des </a:t>
            </a:r>
            <a:r>
              <a:rPr lang="fr-FR" sz="2400" i="1" dirty="0" err="1">
                <a:solidFill>
                  <a:srgbClr val="FFFF00"/>
                </a:solidFill>
                <a:latin typeface="Calibri" panose="020F0502020204030204" pitchFamily="34" charset="0"/>
                <a:cs typeface="Arial" panose="020B0604020202020204" pitchFamily="34" charset="0"/>
              </a:rPr>
              <a:t>editeurs</a:t>
            </a:r>
            <a:r>
              <a:rPr lang="fr-FR" sz="2400" i="1" dirty="0">
                <a:solidFill>
                  <a:srgbClr val="FFFF00"/>
                </a:solidFill>
                <a:latin typeface="Calibri" panose="020F0502020204030204" pitchFamily="34" charset="0"/>
                <a:cs typeface="Arial" panose="020B0604020202020204" pitchFamily="34" charset="0"/>
              </a:rPr>
              <a:t> (</a:t>
            </a:r>
            <a:r>
              <a:rPr lang="fr-FR" sz="2400" i="1" dirty="0" err="1">
                <a:solidFill>
                  <a:srgbClr val="FFFF00"/>
                </a:solidFill>
                <a:latin typeface="Calibri" panose="020F0502020204030204" pitchFamily="34" charset="0"/>
                <a:cs typeface="Arial" panose="020B0604020202020204" pitchFamily="34" charset="0"/>
              </a:rPr>
              <a:t>editeur.php</a:t>
            </a:r>
            <a:r>
              <a:rPr lang="fr-FR" sz="2400" i="1" dirty="0">
                <a:solidFill>
                  <a:srgbClr val="FFFF00"/>
                </a:solidFill>
                <a:latin typeface="Calibri" panose="020F0502020204030204" pitchFamily="34" charset="0"/>
                <a:cs typeface="Arial" panose="020B0604020202020204" pitchFamily="34" charset="0"/>
              </a:rPr>
              <a:t>)</a:t>
            </a:r>
          </a:p>
        </p:txBody>
      </p:sp>
      <p:pic>
        <p:nvPicPr>
          <p:cNvPr id="3" name="Image 2">
            <a:extLst>
              <a:ext uri="{FF2B5EF4-FFF2-40B4-BE49-F238E27FC236}">
                <a16:creationId xmlns:a16="http://schemas.microsoft.com/office/drawing/2014/main" id="{61C010F5-E474-A628-A9E4-A74A47E78E07}"/>
              </a:ext>
            </a:extLst>
          </p:cNvPr>
          <p:cNvPicPr>
            <a:picLocks noChangeAspect="1"/>
          </p:cNvPicPr>
          <p:nvPr/>
        </p:nvPicPr>
        <p:blipFill rotWithShape="1">
          <a:blip r:embed="rId2"/>
          <a:srcRect t="12240" r="8524" b="16211"/>
          <a:stretch/>
        </p:blipFill>
        <p:spPr>
          <a:xfrm>
            <a:off x="674557" y="1088977"/>
            <a:ext cx="7277724" cy="3423172"/>
          </a:xfrm>
          <a:prstGeom prst="rect">
            <a:avLst/>
          </a:prstGeom>
        </p:spPr>
      </p:pic>
    </p:spTree>
    <p:extLst>
      <p:ext uri="{BB962C8B-B14F-4D97-AF65-F5344CB8AC3E}">
        <p14:creationId xmlns:p14="http://schemas.microsoft.com/office/powerpoint/2010/main" val="819291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23F6BCD-42E8-DFB2-F960-7EFEA7CDE626}"/>
              </a:ext>
            </a:extLst>
          </p:cNvPr>
          <p:cNvSpPr>
            <a:spLocks noGrp="1"/>
          </p:cNvSpPr>
          <p:nvPr>
            <p:ph type="ctrTitle"/>
          </p:nvPr>
        </p:nvSpPr>
        <p:spPr>
          <a:xfrm>
            <a:off x="1203441" y="481629"/>
            <a:ext cx="2686500" cy="577800"/>
          </a:xfrm>
        </p:spPr>
        <p:txBody>
          <a:bodyPr/>
          <a:lstStyle/>
          <a:p>
            <a:r>
              <a:rPr lang="fr-FR" dirty="0" err="1"/>
              <a:t>Add</a:t>
            </a:r>
            <a:endParaRPr lang="fr-FR" dirty="0"/>
          </a:p>
        </p:txBody>
      </p:sp>
      <p:sp>
        <p:nvSpPr>
          <p:cNvPr id="4" name="Titre 2">
            <a:extLst>
              <a:ext uri="{FF2B5EF4-FFF2-40B4-BE49-F238E27FC236}">
                <a16:creationId xmlns:a16="http://schemas.microsoft.com/office/drawing/2014/main" id="{8B738C1C-5DBB-E9B4-0819-1A781228482F}"/>
              </a:ext>
            </a:extLst>
          </p:cNvPr>
          <p:cNvSpPr txBox="1">
            <a:spLocks/>
          </p:cNvSpPr>
          <p:nvPr/>
        </p:nvSpPr>
        <p:spPr>
          <a:xfrm>
            <a:off x="6260030" y="481629"/>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Update</a:t>
            </a:r>
          </a:p>
        </p:txBody>
      </p:sp>
      <p:pic>
        <p:nvPicPr>
          <p:cNvPr id="5" name="Image 4">
            <a:extLst>
              <a:ext uri="{FF2B5EF4-FFF2-40B4-BE49-F238E27FC236}">
                <a16:creationId xmlns:a16="http://schemas.microsoft.com/office/drawing/2014/main" id="{DF1C7503-B05D-7409-5416-491630F33303}"/>
              </a:ext>
            </a:extLst>
          </p:cNvPr>
          <p:cNvPicPr>
            <a:picLocks noChangeAspect="1"/>
          </p:cNvPicPr>
          <p:nvPr/>
        </p:nvPicPr>
        <p:blipFill rotWithShape="1">
          <a:blip r:embed="rId2"/>
          <a:srcRect l="12295" t="12677" r="14427" b="21748"/>
          <a:stretch/>
        </p:blipFill>
        <p:spPr>
          <a:xfrm>
            <a:off x="4434792" y="1436245"/>
            <a:ext cx="4511738" cy="2271009"/>
          </a:xfrm>
          <a:prstGeom prst="rect">
            <a:avLst/>
          </a:prstGeom>
        </p:spPr>
      </p:pic>
      <p:pic>
        <p:nvPicPr>
          <p:cNvPr id="10" name="Image 9">
            <a:extLst>
              <a:ext uri="{FF2B5EF4-FFF2-40B4-BE49-F238E27FC236}">
                <a16:creationId xmlns:a16="http://schemas.microsoft.com/office/drawing/2014/main" id="{CF2F4B11-7929-98FA-F83F-4629867CFCA8}"/>
              </a:ext>
            </a:extLst>
          </p:cNvPr>
          <p:cNvPicPr>
            <a:picLocks noChangeAspect="1"/>
          </p:cNvPicPr>
          <p:nvPr/>
        </p:nvPicPr>
        <p:blipFill rotWithShape="1">
          <a:blip r:embed="rId3"/>
          <a:srcRect l="10082" t="12823" r="14262" b="9364"/>
          <a:stretch/>
        </p:blipFill>
        <p:spPr>
          <a:xfrm>
            <a:off x="94192" y="1436245"/>
            <a:ext cx="4223277" cy="2443327"/>
          </a:xfrm>
          <a:prstGeom prst="rect">
            <a:avLst/>
          </a:prstGeom>
        </p:spPr>
      </p:pic>
    </p:spTree>
    <p:extLst>
      <p:ext uri="{BB962C8B-B14F-4D97-AF65-F5344CB8AC3E}">
        <p14:creationId xmlns:p14="http://schemas.microsoft.com/office/powerpoint/2010/main" val="30658266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D08DC23-CE0F-0E41-F0D6-8FCA9950A27D}"/>
              </a:ext>
            </a:extLst>
          </p:cNvPr>
          <p:cNvSpPr txBox="1"/>
          <p:nvPr/>
        </p:nvSpPr>
        <p:spPr>
          <a:xfrm>
            <a:off x="1120760" y="1051206"/>
            <a:ext cx="7648486" cy="1015663"/>
          </a:xfrm>
          <a:prstGeom prst="rect">
            <a:avLst/>
          </a:prstGeom>
          <a:noFill/>
        </p:spPr>
        <p:txBody>
          <a:bodyPr wrap="square">
            <a:spAutoFit/>
          </a:bodyPr>
          <a:lstStyle/>
          <a:p>
            <a:r>
              <a:rPr lang="fr-FR" sz="6000" dirty="0">
                <a:solidFill>
                  <a:srgbClr val="00CFCC"/>
                </a:solidFill>
                <a:latin typeface="Share Tech" panose="020B0604020202020204" charset="0"/>
                <a:ea typeface="Calibri" panose="020F0502020204030204" pitchFamily="34" charset="0"/>
              </a:rPr>
              <a:t>L</a:t>
            </a:r>
            <a:r>
              <a:rPr lang="fr-FR" sz="6000" dirty="0">
                <a:solidFill>
                  <a:srgbClr val="00CFCC"/>
                </a:solidFill>
                <a:effectLst/>
                <a:latin typeface="Share Tech" panose="020B0604020202020204" charset="0"/>
                <a:ea typeface="Calibri" panose="020F0502020204030204" pitchFamily="34" charset="0"/>
              </a:rPr>
              <a:t>es requêtes proposées</a:t>
            </a:r>
            <a:endParaRPr lang="fr-FR" sz="6000" dirty="0"/>
          </a:p>
        </p:txBody>
      </p:sp>
    </p:spTree>
    <p:extLst>
      <p:ext uri="{BB962C8B-B14F-4D97-AF65-F5344CB8AC3E}">
        <p14:creationId xmlns:p14="http://schemas.microsoft.com/office/powerpoint/2010/main" val="15440410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4F2F4B1-8AFE-ED1A-97D8-A3B0D05FA766}"/>
              </a:ext>
            </a:extLst>
          </p:cNvPr>
          <p:cNvSpPr>
            <a:spLocks noGrp="1"/>
          </p:cNvSpPr>
          <p:nvPr>
            <p:ph type="ctrTitle"/>
          </p:nvPr>
        </p:nvSpPr>
        <p:spPr>
          <a:xfrm>
            <a:off x="1350345" y="704283"/>
            <a:ext cx="2686500" cy="577800"/>
          </a:xfrm>
        </p:spPr>
        <p:txBody>
          <a:bodyPr/>
          <a:lstStyle/>
          <a:p>
            <a:r>
              <a:rPr lang="fr-FR" dirty="0"/>
              <a:t>Requête 1</a:t>
            </a:r>
          </a:p>
        </p:txBody>
      </p:sp>
      <p:sp>
        <p:nvSpPr>
          <p:cNvPr id="4" name="Titre 2">
            <a:extLst>
              <a:ext uri="{FF2B5EF4-FFF2-40B4-BE49-F238E27FC236}">
                <a16:creationId xmlns:a16="http://schemas.microsoft.com/office/drawing/2014/main" id="{A9AAA8C1-2755-8CA8-04F7-0C27F09FF15D}"/>
              </a:ext>
            </a:extLst>
          </p:cNvPr>
          <p:cNvSpPr txBox="1">
            <a:spLocks/>
          </p:cNvSpPr>
          <p:nvPr/>
        </p:nvSpPr>
        <p:spPr>
          <a:xfrm>
            <a:off x="6184473" y="704283"/>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Requête 2</a:t>
            </a:r>
          </a:p>
        </p:txBody>
      </p:sp>
      <p:pic>
        <p:nvPicPr>
          <p:cNvPr id="8" name="Image 7">
            <a:extLst>
              <a:ext uri="{FF2B5EF4-FFF2-40B4-BE49-F238E27FC236}">
                <a16:creationId xmlns:a16="http://schemas.microsoft.com/office/drawing/2014/main" id="{39847319-3EC3-15FC-F382-02A5ECCEF9FA}"/>
              </a:ext>
            </a:extLst>
          </p:cNvPr>
          <p:cNvPicPr>
            <a:picLocks noChangeAspect="1"/>
          </p:cNvPicPr>
          <p:nvPr/>
        </p:nvPicPr>
        <p:blipFill rotWithShape="1">
          <a:blip r:embed="rId2"/>
          <a:srcRect l="19200" t="24926" r="42200" b="59111"/>
          <a:stretch/>
        </p:blipFill>
        <p:spPr>
          <a:xfrm>
            <a:off x="231479" y="2108510"/>
            <a:ext cx="4093183" cy="952140"/>
          </a:xfrm>
          <a:prstGeom prst="rect">
            <a:avLst/>
          </a:prstGeom>
        </p:spPr>
      </p:pic>
      <p:pic>
        <p:nvPicPr>
          <p:cNvPr id="10" name="Image 9">
            <a:extLst>
              <a:ext uri="{FF2B5EF4-FFF2-40B4-BE49-F238E27FC236}">
                <a16:creationId xmlns:a16="http://schemas.microsoft.com/office/drawing/2014/main" id="{60E0C160-8BB0-C129-06C4-B3991A404BC9}"/>
              </a:ext>
            </a:extLst>
          </p:cNvPr>
          <p:cNvPicPr>
            <a:picLocks noChangeAspect="1"/>
          </p:cNvPicPr>
          <p:nvPr/>
        </p:nvPicPr>
        <p:blipFill rotWithShape="1">
          <a:blip r:embed="rId3"/>
          <a:srcRect l="17800" t="24665" r="43600" b="59372"/>
          <a:stretch/>
        </p:blipFill>
        <p:spPr>
          <a:xfrm>
            <a:off x="4568819" y="2108510"/>
            <a:ext cx="4327300" cy="1006601"/>
          </a:xfrm>
          <a:prstGeom prst="rect">
            <a:avLst/>
          </a:prstGeom>
        </p:spPr>
      </p:pic>
      <p:sp>
        <p:nvSpPr>
          <p:cNvPr id="12" name="ZoneTexte 11">
            <a:extLst>
              <a:ext uri="{FF2B5EF4-FFF2-40B4-BE49-F238E27FC236}">
                <a16:creationId xmlns:a16="http://schemas.microsoft.com/office/drawing/2014/main" id="{8268FF36-A087-1FD0-D42D-5DA6C48223F4}"/>
              </a:ext>
            </a:extLst>
          </p:cNvPr>
          <p:cNvSpPr txBox="1"/>
          <p:nvPr/>
        </p:nvSpPr>
        <p:spPr>
          <a:xfrm>
            <a:off x="237744" y="1516391"/>
            <a:ext cx="4572000" cy="523220"/>
          </a:xfrm>
          <a:prstGeom prst="rect">
            <a:avLst/>
          </a:prstGeom>
          <a:noFill/>
        </p:spPr>
        <p:txBody>
          <a:bodyPr wrap="square">
            <a:spAutoFit/>
          </a:bodyPr>
          <a:lstStyle/>
          <a:p>
            <a:r>
              <a:rPr lang="fr-FR" sz="1400" dirty="0">
                <a:solidFill>
                  <a:srgbClr val="FFC000"/>
                </a:solidFill>
                <a:effectLst>
                  <a:outerShdw blurRad="60007" dist="310007" dir="7680000" sy="30000" kx="1300200" algn="ctr">
                    <a:srgbClr val="000000">
                      <a:alpha val="32000"/>
                    </a:srgbClr>
                  </a:outerShdw>
                </a:effectLst>
              </a:rPr>
              <a:t>afficher les noms des auteurs qui ont écrit le livre intitulé ‘</a:t>
            </a:r>
            <a:r>
              <a:rPr lang="fr-FR" dirty="0" err="1">
                <a:solidFill>
                  <a:srgbClr val="FFC000"/>
                </a:solidFill>
                <a:effectLst>
                  <a:outerShdw blurRad="60007" dist="310007" dir="7680000" sy="30000" kx="1300200" algn="ctr">
                    <a:srgbClr val="000000">
                      <a:alpha val="32000"/>
                    </a:srgbClr>
                  </a:outerShdw>
                </a:effectLst>
              </a:rPr>
              <a:t>antigone</a:t>
            </a:r>
            <a:r>
              <a:rPr lang="fr-FR" sz="1400" dirty="0">
                <a:solidFill>
                  <a:srgbClr val="FFC000"/>
                </a:solidFill>
                <a:effectLst>
                  <a:outerShdw blurRad="60007" dist="310007" dir="7680000" sy="30000" kx="1300200" algn="ctr">
                    <a:srgbClr val="000000">
                      <a:alpha val="32000"/>
                    </a:srgbClr>
                  </a:outerShdw>
                </a:effectLst>
              </a:rPr>
              <a:t>’</a:t>
            </a:r>
            <a:endParaRPr lang="fr-FR" sz="1400" dirty="0">
              <a:solidFill>
                <a:srgbClr val="FFC000"/>
              </a:solidFill>
            </a:endParaRPr>
          </a:p>
        </p:txBody>
      </p:sp>
      <p:sp>
        <p:nvSpPr>
          <p:cNvPr id="14" name="ZoneTexte 13">
            <a:extLst>
              <a:ext uri="{FF2B5EF4-FFF2-40B4-BE49-F238E27FC236}">
                <a16:creationId xmlns:a16="http://schemas.microsoft.com/office/drawing/2014/main" id="{05D5E335-0CA8-2EE1-4FD5-CCDDE4B63930}"/>
              </a:ext>
            </a:extLst>
          </p:cNvPr>
          <p:cNvSpPr txBox="1"/>
          <p:nvPr/>
        </p:nvSpPr>
        <p:spPr>
          <a:xfrm>
            <a:off x="4426956" y="1509166"/>
            <a:ext cx="4572000" cy="523220"/>
          </a:xfrm>
          <a:prstGeom prst="rect">
            <a:avLst/>
          </a:prstGeom>
          <a:noFill/>
        </p:spPr>
        <p:txBody>
          <a:bodyPr wrap="square">
            <a:spAutoFit/>
          </a:bodyPr>
          <a:lstStyle/>
          <a:p>
            <a:r>
              <a:rPr lang="fr-FR" sz="1400" dirty="0">
                <a:solidFill>
                  <a:srgbClr val="FFC000"/>
                </a:solidFill>
                <a:effectLst>
                  <a:outerShdw blurRad="60007" dist="310007" dir="7680000" sy="30000" kx="1300200" algn="ctr">
                    <a:srgbClr val="000000">
                      <a:alpha val="32000"/>
                    </a:srgbClr>
                  </a:outerShdw>
                </a:effectLst>
              </a:rPr>
              <a:t>afficher numéro d’exemplaire qui sont supérieur a la moyenne . </a:t>
            </a:r>
            <a:endParaRPr lang="fr-FR" sz="1400" dirty="0">
              <a:solidFill>
                <a:srgbClr val="FFC000"/>
              </a:solidFill>
            </a:endParaRPr>
          </a:p>
        </p:txBody>
      </p:sp>
      <p:pic>
        <p:nvPicPr>
          <p:cNvPr id="18" name="Image 17">
            <a:extLst>
              <a:ext uri="{FF2B5EF4-FFF2-40B4-BE49-F238E27FC236}">
                <a16:creationId xmlns:a16="http://schemas.microsoft.com/office/drawing/2014/main" id="{5E0A9720-5E3F-162B-F0C5-624E956C4CD7}"/>
              </a:ext>
            </a:extLst>
          </p:cNvPr>
          <p:cNvPicPr>
            <a:picLocks noChangeAspect="1"/>
          </p:cNvPicPr>
          <p:nvPr/>
        </p:nvPicPr>
        <p:blipFill>
          <a:blip r:embed="rId4"/>
          <a:stretch>
            <a:fillRect/>
          </a:stretch>
        </p:blipFill>
        <p:spPr>
          <a:xfrm>
            <a:off x="291873" y="3436679"/>
            <a:ext cx="3972393" cy="809344"/>
          </a:xfrm>
          <a:prstGeom prst="rect">
            <a:avLst/>
          </a:prstGeom>
        </p:spPr>
      </p:pic>
      <p:pic>
        <p:nvPicPr>
          <p:cNvPr id="20" name="Image 19">
            <a:extLst>
              <a:ext uri="{FF2B5EF4-FFF2-40B4-BE49-F238E27FC236}">
                <a16:creationId xmlns:a16="http://schemas.microsoft.com/office/drawing/2014/main" id="{B5F06B5A-0830-0FF0-CD2C-E98DE5EDF685}"/>
              </a:ext>
            </a:extLst>
          </p:cNvPr>
          <p:cNvPicPr>
            <a:picLocks noChangeAspect="1"/>
          </p:cNvPicPr>
          <p:nvPr/>
        </p:nvPicPr>
        <p:blipFill>
          <a:blip r:embed="rId5"/>
          <a:stretch>
            <a:fillRect/>
          </a:stretch>
        </p:blipFill>
        <p:spPr>
          <a:xfrm>
            <a:off x="4879736" y="3323696"/>
            <a:ext cx="3554136" cy="1098408"/>
          </a:xfrm>
          <a:prstGeom prst="rect">
            <a:avLst/>
          </a:prstGeom>
        </p:spPr>
      </p:pic>
    </p:spTree>
    <p:extLst>
      <p:ext uri="{BB962C8B-B14F-4D97-AF65-F5344CB8AC3E}">
        <p14:creationId xmlns:p14="http://schemas.microsoft.com/office/powerpoint/2010/main" val="285069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2">
            <a:extLst>
              <a:ext uri="{FF2B5EF4-FFF2-40B4-BE49-F238E27FC236}">
                <a16:creationId xmlns:a16="http://schemas.microsoft.com/office/drawing/2014/main" id="{6C69E423-145C-177A-C1F2-D000741B8478}"/>
              </a:ext>
            </a:extLst>
          </p:cNvPr>
          <p:cNvSpPr txBox="1">
            <a:spLocks/>
          </p:cNvSpPr>
          <p:nvPr/>
        </p:nvSpPr>
        <p:spPr>
          <a:xfrm>
            <a:off x="5966693" y="769578"/>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Requête 4</a:t>
            </a:r>
          </a:p>
        </p:txBody>
      </p:sp>
      <p:sp>
        <p:nvSpPr>
          <p:cNvPr id="5" name="Titre 2">
            <a:extLst>
              <a:ext uri="{FF2B5EF4-FFF2-40B4-BE49-F238E27FC236}">
                <a16:creationId xmlns:a16="http://schemas.microsoft.com/office/drawing/2014/main" id="{1BF849B2-7509-BDD3-5326-6869576260CB}"/>
              </a:ext>
            </a:extLst>
          </p:cNvPr>
          <p:cNvSpPr txBox="1">
            <a:spLocks/>
          </p:cNvSpPr>
          <p:nvPr/>
        </p:nvSpPr>
        <p:spPr>
          <a:xfrm>
            <a:off x="490809" y="709617"/>
            <a:ext cx="26865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3600"/>
              <a:buFont typeface="Share Tech"/>
              <a:buNone/>
              <a:defRPr sz="3000" b="0" i="0" u="none" strike="noStrike" cap="none">
                <a:solidFill>
                  <a:schemeClr val="lt1"/>
                </a:solidFill>
                <a:latin typeface="Share Tech"/>
                <a:ea typeface="Share Tech"/>
                <a:cs typeface="Share Tech"/>
                <a:sym typeface="Share Tech"/>
              </a:defRPr>
            </a:lvl1pPr>
            <a:lvl2pPr marR="0" lvl="1"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2pPr>
            <a:lvl3pPr marR="0" lvl="2"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3pPr>
            <a:lvl4pPr marR="0" lvl="3"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4pPr>
            <a:lvl5pPr marR="0" lvl="4"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5pPr>
            <a:lvl6pPr marR="0" lvl="5"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6pPr>
            <a:lvl7pPr marR="0" lvl="6"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7pPr>
            <a:lvl8pPr marR="0" lvl="7"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8pPr>
            <a:lvl9pPr marR="0" lvl="8" algn="ctr" rtl="0">
              <a:lnSpc>
                <a:spcPct val="100000"/>
              </a:lnSpc>
              <a:spcBef>
                <a:spcPts val="0"/>
              </a:spcBef>
              <a:spcAft>
                <a:spcPts val="0"/>
              </a:spcAft>
              <a:buClr>
                <a:srgbClr val="D9D9D9"/>
              </a:buClr>
              <a:buSzPts val="1800"/>
              <a:buFont typeface="Share Tech"/>
              <a:buNone/>
              <a:defRPr sz="1800" b="0" i="0" u="none" strike="noStrike" cap="none">
                <a:solidFill>
                  <a:srgbClr val="D9D9D9"/>
                </a:solidFill>
                <a:latin typeface="Share Tech"/>
                <a:ea typeface="Share Tech"/>
                <a:cs typeface="Share Tech"/>
                <a:sym typeface="Share Tech"/>
              </a:defRPr>
            </a:lvl9pPr>
          </a:lstStyle>
          <a:p>
            <a:r>
              <a:rPr lang="fr-FR" dirty="0"/>
              <a:t>Requête 3</a:t>
            </a:r>
          </a:p>
        </p:txBody>
      </p:sp>
      <p:pic>
        <p:nvPicPr>
          <p:cNvPr id="7" name="Image 6">
            <a:extLst>
              <a:ext uri="{FF2B5EF4-FFF2-40B4-BE49-F238E27FC236}">
                <a16:creationId xmlns:a16="http://schemas.microsoft.com/office/drawing/2014/main" id="{F2E2C7C3-6911-252D-5CAA-76EF7CB717C9}"/>
              </a:ext>
            </a:extLst>
          </p:cNvPr>
          <p:cNvPicPr>
            <a:picLocks noChangeAspect="1"/>
          </p:cNvPicPr>
          <p:nvPr/>
        </p:nvPicPr>
        <p:blipFill rotWithShape="1">
          <a:blip r:embed="rId2"/>
          <a:srcRect l="18600" t="25030" r="46200" b="63737"/>
          <a:stretch/>
        </p:blipFill>
        <p:spPr>
          <a:xfrm>
            <a:off x="224715" y="2210049"/>
            <a:ext cx="4054977" cy="780489"/>
          </a:xfrm>
          <a:prstGeom prst="rect">
            <a:avLst/>
          </a:prstGeom>
        </p:spPr>
      </p:pic>
      <p:pic>
        <p:nvPicPr>
          <p:cNvPr id="11" name="Image 10">
            <a:extLst>
              <a:ext uri="{FF2B5EF4-FFF2-40B4-BE49-F238E27FC236}">
                <a16:creationId xmlns:a16="http://schemas.microsoft.com/office/drawing/2014/main" id="{64A6AE48-A053-7398-4705-E7CF74015027}"/>
              </a:ext>
            </a:extLst>
          </p:cNvPr>
          <p:cNvPicPr>
            <a:picLocks noChangeAspect="1"/>
          </p:cNvPicPr>
          <p:nvPr/>
        </p:nvPicPr>
        <p:blipFill rotWithShape="1">
          <a:blip r:embed="rId3"/>
          <a:srcRect l="18600" t="25030" r="44400" b="63737"/>
          <a:stretch/>
        </p:blipFill>
        <p:spPr>
          <a:xfrm>
            <a:off x="4572000" y="2181505"/>
            <a:ext cx="4570116" cy="780489"/>
          </a:xfrm>
          <a:prstGeom prst="rect">
            <a:avLst/>
          </a:prstGeom>
        </p:spPr>
      </p:pic>
      <p:sp>
        <p:nvSpPr>
          <p:cNvPr id="13" name="ZoneTexte 12">
            <a:extLst>
              <a:ext uri="{FF2B5EF4-FFF2-40B4-BE49-F238E27FC236}">
                <a16:creationId xmlns:a16="http://schemas.microsoft.com/office/drawing/2014/main" id="{7FB23ABC-4666-CF83-845D-BC9A70E718FB}"/>
              </a:ext>
            </a:extLst>
          </p:cNvPr>
          <p:cNvSpPr txBox="1"/>
          <p:nvPr/>
        </p:nvSpPr>
        <p:spPr>
          <a:xfrm>
            <a:off x="76613" y="1452308"/>
            <a:ext cx="4572000" cy="523220"/>
          </a:xfrm>
          <a:prstGeom prst="rect">
            <a:avLst/>
          </a:prstGeom>
          <a:noFill/>
        </p:spPr>
        <p:txBody>
          <a:bodyPr wrap="square">
            <a:spAutoFit/>
          </a:bodyPr>
          <a:lstStyle/>
          <a:p>
            <a:r>
              <a:rPr lang="fr-FR" sz="1400" dirty="0">
                <a:solidFill>
                  <a:srgbClr val="FFC000"/>
                </a:solidFill>
                <a:effectLst>
                  <a:outerShdw blurRad="60007" dist="310007" dir="7680000" sy="30000" kx="1300200" algn="ctr">
                    <a:srgbClr val="000000">
                      <a:alpha val="32000"/>
                    </a:srgbClr>
                  </a:outerShdw>
                </a:effectLst>
              </a:rPr>
              <a:t>afficher les noms de catégories de CLIENT et le nombre des personnes appartenant a cette catégories. </a:t>
            </a:r>
            <a:endParaRPr lang="fr-FR" sz="1400" dirty="0">
              <a:solidFill>
                <a:srgbClr val="FFC000"/>
              </a:solidFill>
            </a:endParaRPr>
          </a:p>
        </p:txBody>
      </p:sp>
      <p:sp>
        <p:nvSpPr>
          <p:cNvPr id="15" name="ZoneTexte 14">
            <a:extLst>
              <a:ext uri="{FF2B5EF4-FFF2-40B4-BE49-F238E27FC236}">
                <a16:creationId xmlns:a16="http://schemas.microsoft.com/office/drawing/2014/main" id="{1E53C1F2-68B3-13FD-9C81-80483EFF9C29}"/>
              </a:ext>
            </a:extLst>
          </p:cNvPr>
          <p:cNvSpPr txBox="1"/>
          <p:nvPr/>
        </p:nvSpPr>
        <p:spPr>
          <a:xfrm>
            <a:off x="4572000" y="1452308"/>
            <a:ext cx="4579494" cy="523220"/>
          </a:xfrm>
          <a:prstGeom prst="rect">
            <a:avLst/>
          </a:prstGeom>
          <a:noFill/>
        </p:spPr>
        <p:txBody>
          <a:bodyPr wrap="square">
            <a:spAutoFit/>
          </a:bodyPr>
          <a:lstStyle/>
          <a:p>
            <a:r>
              <a:rPr lang="fr-FR" sz="1400" dirty="0">
                <a:solidFill>
                  <a:srgbClr val="FFC000"/>
                </a:solidFill>
                <a:effectLst>
                  <a:outerShdw blurRad="60007" dist="310007" dir="7680000" sy="30000" kx="1300200" algn="ctr">
                    <a:srgbClr val="000000">
                      <a:alpha val="32000"/>
                    </a:srgbClr>
                  </a:outerShdw>
                </a:effectLst>
              </a:rPr>
              <a:t>afficher numéro-date -état -nombre  a condition que le nombre soit supérieur a 10.</a:t>
            </a:r>
            <a:endParaRPr lang="fr-FR" sz="1400" dirty="0">
              <a:solidFill>
                <a:srgbClr val="FFC000"/>
              </a:solidFill>
            </a:endParaRPr>
          </a:p>
        </p:txBody>
      </p:sp>
      <p:pic>
        <p:nvPicPr>
          <p:cNvPr id="16" name="Image 15">
            <a:extLst>
              <a:ext uri="{FF2B5EF4-FFF2-40B4-BE49-F238E27FC236}">
                <a16:creationId xmlns:a16="http://schemas.microsoft.com/office/drawing/2014/main" id="{93E38CE6-AA66-8509-9F4D-8305C165C487}"/>
              </a:ext>
            </a:extLst>
          </p:cNvPr>
          <p:cNvPicPr>
            <a:picLocks noChangeAspect="1"/>
          </p:cNvPicPr>
          <p:nvPr/>
        </p:nvPicPr>
        <p:blipFill>
          <a:blip r:embed="rId4"/>
          <a:stretch>
            <a:fillRect/>
          </a:stretch>
        </p:blipFill>
        <p:spPr>
          <a:xfrm>
            <a:off x="307161" y="3232280"/>
            <a:ext cx="3647363" cy="999900"/>
          </a:xfrm>
          <a:prstGeom prst="rect">
            <a:avLst/>
          </a:prstGeom>
        </p:spPr>
      </p:pic>
      <p:pic>
        <p:nvPicPr>
          <p:cNvPr id="17" name="Image 16">
            <a:extLst>
              <a:ext uri="{FF2B5EF4-FFF2-40B4-BE49-F238E27FC236}">
                <a16:creationId xmlns:a16="http://schemas.microsoft.com/office/drawing/2014/main" id="{D3DD611E-B064-DB18-54AB-34CC26DA61CF}"/>
              </a:ext>
            </a:extLst>
          </p:cNvPr>
          <p:cNvPicPr>
            <a:picLocks noChangeAspect="1"/>
          </p:cNvPicPr>
          <p:nvPr/>
        </p:nvPicPr>
        <p:blipFill>
          <a:blip r:embed="rId5"/>
          <a:stretch>
            <a:fillRect/>
          </a:stretch>
        </p:blipFill>
        <p:spPr>
          <a:xfrm>
            <a:off x="4749244" y="3232280"/>
            <a:ext cx="4202521" cy="927490"/>
          </a:xfrm>
          <a:prstGeom prst="rect">
            <a:avLst/>
          </a:prstGeom>
        </p:spPr>
      </p:pic>
    </p:spTree>
    <p:extLst>
      <p:ext uri="{BB962C8B-B14F-4D97-AF65-F5344CB8AC3E}">
        <p14:creationId xmlns:p14="http://schemas.microsoft.com/office/powerpoint/2010/main" val="2919842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233045" y="1805677"/>
            <a:ext cx="4281479" cy="828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CONCLUSION</a:t>
            </a:r>
            <a:endParaRPr dirty="0"/>
          </a:p>
        </p:txBody>
      </p:sp>
      <p:sp>
        <p:nvSpPr>
          <p:cNvPr id="689" name="Google Shape;689;p32"/>
          <p:cNvSpPr/>
          <p:nvPr/>
        </p:nvSpPr>
        <p:spPr>
          <a:xfrm>
            <a:off x="5770216" y="1874900"/>
            <a:ext cx="1085100" cy="1085100"/>
          </a:xfrm>
          <a:prstGeom prst="rect">
            <a:avLst/>
          </a:pr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12766" y="2960000"/>
            <a:ext cx="0" cy="978000"/>
          </a:xfrm>
          <a:prstGeom prst="straightConnector1">
            <a:avLst/>
          </a:prstGeom>
          <a:noFill/>
          <a:ln w="19050" cap="flat" cmpd="sng">
            <a:solidFill>
              <a:srgbClr val="FFFF00"/>
            </a:solidFill>
            <a:prstDash val="solid"/>
            <a:round/>
            <a:headEnd type="none" w="med" len="med"/>
            <a:tailEnd type="none" w="med" len="med"/>
          </a:ln>
        </p:spPr>
      </p:cxnSp>
    </p:spTree>
    <p:extLst>
      <p:ext uri="{BB962C8B-B14F-4D97-AF65-F5344CB8AC3E}">
        <p14:creationId xmlns:p14="http://schemas.microsoft.com/office/powerpoint/2010/main" val="3948886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46641" y="1213225"/>
            <a:ext cx="6883141" cy="8289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Phase: analyse détaillée</a:t>
            </a:r>
            <a:endParaRPr dirty="0"/>
          </a:p>
        </p:txBody>
      </p:sp>
      <p:sp>
        <p:nvSpPr>
          <p:cNvPr id="688" name="Google Shape;688;p32"/>
          <p:cNvSpPr txBox="1">
            <a:spLocks noGrp="1"/>
          </p:cNvSpPr>
          <p:nvPr>
            <p:ph type="subTitle" idx="1"/>
          </p:nvPr>
        </p:nvSpPr>
        <p:spPr>
          <a:xfrm>
            <a:off x="858157" y="2042199"/>
            <a:ext cx="5074478" cy="163666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Font typeface="Wingdings" panose="05000000000000000000" pitchFamily="2" charset="2"/>
              <a:buChar char="ü"/>
            </a:pPr>
            <a:r>
              <a:rPr lang="fr-FR" dirty="0">
                <a:solidFill>
                  <a:srgbClr val="E898AC"/>
                </a:solidFill>
              </a:rPr>
              <a:t>Dictionnaire des données (DD)</a:t>
            </a:r>
          </a:p>
          <a:p>
            <a:pPr marL="285750" lvl="0" indent="-285750" algn="l" rtl="0">
              <a:spcBef>
                <a:spcPts val="0"/>
              </a:spcBef>
              <a:spcAft>
                <a:spcPts val="0"/>
              </a:spcAft>
              <a:buClr>
                <a:schemeClr val="bg1"/>
              </a:buClr>
              <a:buFont typeface="Wingdings" panose="05000000000000000000" pitchFamily="2" charset="2"/>
              <a:buChar char="ü"/>
            </a:pPr>
            <a:r>
              <a:rPr lang="fr-FR" dirty="0">
                <a:solidFill>
                  <a:srgbClr val="E898AC"/>
                </a:solidFill>
              </a:rPr>
              <a:t>Graphe de dépendances fonctionnelles</a:t>
            </a:r>
          </a:p>
          <a:p>
            <a:pPr marL="285750" indent="-285750" algn="l">
              <a:buClr>
                <a:schemeClr val="bg1"/>
              </a:buClr>
              <a:buSzPct val="70000"/>
              <a:buFont typeface="Wingdings" panose="05000000000000000000" pitchFamily="2" charset="2"/>
              <a:buChar char="ü"/>
            </a:pPr>
            <a:r>
              <a:rPr lang="fr-FR" dirty="0">
                <a:solidFill>
                  <a:srgbClr val="E898AC"/>
                </a:solidFill>
              </a:rPr>
              <a:t>Modèle conceptuel de données (MCD)</a:t>
            </a:r>
          </a:p>
          <a:p>
            <a:pPr marL="285750" indent="-285750" algn="l">
              <a:buClr>
                <a:schemeClr val="bg1"/>
              </a:buClr>
              <a:buFont typeface="Wingdings" panose="05000000000000000000" pitchFamily="2" charset="2"/>
              <a:buChar char="ü"/>
            </a:pPr>
            <a:r>
              <a:rPr lang="fr-FR" dirty="0">
                <a:solidFill>
                  <a:srgbClr val="E898AC"/>
                </a:solidFill>
              </a:rPr>
              <a:t>Modèle logique de données (MLD)</a:t>
            </a:r>
          </a:p>
          <a:p>
            <a:pPr marL="285750" indent="-285750" algn="l">
              <a:buClr>
                <a:schemeClr val="bg1"/>
              </a:buClr>
              <a:buFont typeface="Wingdings" panose="05000000000000000000" pitchFamily="2" charset="2"/>
              <a:buChar char="ü"/>
            </a:pPr>
            <a:r>
              <a:rPr lang="fr-FR" dirty="0">
                <a:solidFill>
                  <a:srgbClr val="E898AC"/>
                </a:solidFill>
              </a:rPr>
              <a:t>Modèle conceptuel de traitement (MCT)</a:t>
            </a:r>
          </a:p>
          <a:p>
            <a:pPr marL="285750" indent="-285750" algn="l">
              <a:buClr>
                <a:schemeClr val="bg1"/>
              </a:buClr>
              <a:buFont typeface="Wingdings" panose="05000000000000000000" pitchFamily="2" charset="2"/>
              <a:buChar char="ü"/>
            </a:pPr>
            <a:r>
              <a:rPr lang="fr-FR" dirty="0">
                <a:solidFill>
                  <a:srgbClr val="E898AC"/>
                </a:solidFill>
              </a:rPr>
              <a:t>Modèle organisationnel de traitement (MOT)</a:t>
            </a:r>
          </a:p>
          <a:p>
            <a:pPr marL="285750" indent="-285750" algn="l">
              <a:buFont typeface="Wingdings" panose="05000000000000000000" pitchFamily="2" charset="2"/>
              <a:buChar char="ü"/>
            </a:pPr>
            <a:endParaRPr lang="fr-FR" dirty="0">
              <a:solidFill>
                <a:srgbClr val="E898AC"/>
              </a:solidFill>
            </a:endParaRPr>
          </a:p>
          <a:p>
            <a:pPr marL="285750" lvl="0" indent="-285750" algn="l" rtl="0">
              <a:spcBef>
                <a:spcPts val="0"/>
              </a:spcBef>
              <a:spcAft>
                <a:spcPts val="0"/>
              </a:spcAft>
              <a:buFont typeface="Wingdings" panose="05000000000000000000" pitchFamily="2" charset="2"/>
              <a:buChar char="ü"/>
            </a:pPr>
            <a:endParaRPr dirty="0">
              <a:solidFill>
                <a:srgbClr val="E898AC"/>
              </a:solidFill>
            </a:endParaRPr>
          </a:p>
        </p:txBody>
      </p:sp>
      <p:sp>
        <p:nvSpPr>
          <p:cNvPr id="689" name="Google Shape;689;p32"/>
          <p:cNvSpPr/>
          <p:nvPr/>
        </p:nvSpPr>
        <p:spPr>
          <a:xfrm>
            <a:off x="5770216" y="1874900"/>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02</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12766" y="2960000"/>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526855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57147" y="1092168"/>
            <a:ext cx="8764563" cy="2445509"/>
          </a:xfrm>
          <a:prstGeom prst="rect">
            <a:avLst/>
          </a:prstGeom>
        </p:spPr>
        <p:txBody>
          <a:bodyPr spcFirstLastPara="1" wrap="square" lIns="91425" tIns="91425" rIns="91425" bIns="91425" anchor="t" anchorCtr="0">
            <a:noAutofit/>
          </a:bodyPr>
          <a:lstStyle/>
          <a:p>
            <a:pPr>
              <a:lnSpc>
                <a:spcPct val="107000"/>
              </a:lnSpc>
              <a:spcAft>
                <a:spcPts val="800"/>
              </a:spcAft>
            </a:pPr>
            <a:r>
              <a:rPr lang="fr-FR" sz="1800" dirty="0">
                <a:solidFill>
                  <a:schemeClr val="bg1"/>
                </a:solidFill>
                <a:effectLst/>
                <a:latin typeface="Abadi Extra Light" panose="020B0204020104020204" pitchFamily="34" charset="0"/>
                <a:ea typeface="Calibri" panose="020F0502020204030204" pitchFamily="34" charset="0"/>
                <a:cs typeface="Arial" panose="020B0604020202020204" pitchFamily="34" charset="0"/>
              </a:rPr>
              <a:t>En </a:t>
            </a:r>
            <a:r>
              <a:rPr lang="fr-FR" sz="1800" dirty="0">
                <a:solidFill>
                  <a:schemeClr val="bg1"/>
                </a:solidFill>
                <a:latin typeface="Abadi Extra Light" panose="020B0204020104020204" pitchFamily="34" charset="0"/>
                <a:ea typeface="Calibri" panose="020F0502020204030204" pitchFamily="34" charset="0"/>
                <a:cs typeface="Arial" panose="020B0604020202020204" pitchFamily="34" charset="0"/>
              </a:rPr>
              <a:t>guise de conclusion, </a:t>
            </a:r>
            <a:r>
              <a:rPr lang="fr-FR" sz="1800" dirty="0">
                <a:solidFill>
                  <a:schemeClr val="bg1"/>
                </a:solidFill>
                <a:effectLst/>
                <a:latin typeface="Abadi Extra Light" panose="020B0204020104020204" pitchFamily="34" charset="0"/>
                <a:ea typeface="Calibri" panose="020F0502020204030204" pitchFamily="34" charset="0"/>
                <a:cs typeface="Arial" panose="020B0604020202020204" pitchFamily="34" charset="0"/>
              </a:rPr>
              <a:t>SQL est un langage de programmation fort et efficace. Il </a:t>
            </a:r>
            <a:r>
              <a:rPr lang="fr-FR" sz="1800" b="0" dirty="0">
                <a:solidFill>
                  <a:schemeClr val="bg1"/>
                </a:solidFill>
                <a:effectLst/>
                <a:latin typeface="Abadi Extra Light" panose="020B0204020104020204" pitchFamily="34" charset="0"/>
              </a:rPr>
              <a:t>représente également une </a:t>
            </a:r>
            <a:r>
              <a:rPr lang="fr-FR" sz="1800" b="1" dirty="0">
                <a:solidFill>
                  <a:schemeClr val="bg1"/>
                </a:solidFill>
                <a:effectLst/>
                <a:latin typeface="Abadi Extra Light" panose="020B0204020104020204" pitchFamily="34" charset="0"/>
              </a:rPr>
              <a:t>compétence hautement souhaitable</a:t>
            </a:r>
            <a:r>
              <a:rPr lang="fr-FR" sz="1800" b="0" dirty="0">
                <a:solidFill>
                  <a:schemeClr val="bg1"/>
                </a:solidFill>
                <a:effectLst/>
                <a:latin typeface="Abadi Extra Light" panose="020B0204020104020204" pitchFamily="34" charset="0"/>
              </a:rPr>
              <a:t>. De nombreux emplois, notamment l’assistance informatique, le développement Web et l’analyse des données commerciales, exigent des compétences en SQL. Son</a:t>
            </a:r>
            <a:r>
              <a:rPr lang="fr-FR" sz="1800" b="0" dirty="0">
                <a:solidFill>
                  <a:schemeClr val="bg1"/>
                </a:solidFill>
                <a:latin typeface="Abadi Extra Light" panose="020B0204020104020204" pitchFamily="34" charset="0"/>
              </a:rPr>
              <a:t> utilité est de</a:t>
            </a:r>
            <a:r>
              <a:rPr lang="fr-FR" sz="1800" dirty="0">
                <a:solidFill>
                  <a:schemeClr val="bg1"/>
                </a:solidFill>
                <a:effectLst/>
                <a:latin typeface="Abadi Extra Light" panose="020B0204020104020204" pitchFamily="34" charset="0"/>
                <a:ea typeface="Calibri" panose="020F0502020204030204" pitchFamily="34" charset="0"/>
                <a:cs typeface="Arial" panose="020B0604020202020204" pitchFamily="34" charset="0"/>
              </a:rPr>
              <a:t> nous permettre d’interagir en direct avec la base en soumettant des requêtes et des commandes SQL. </a:t>
            </a:r>
          </a:p>
          <a:p>
            <a:pPr>
              <a:lnSpc>
                <a:spcPct val="107000"/>
              </a:lnSpc>
              <a:spcAft>
                <a:spcPts val="800"/>
              </a:spcAft>
            </a:pPr>
            <a:r>
              <a:rPr lang="fr-FR" sz="1800" dirty="0">
                <a:solidFill>
                  <a:schemeClr val="bg1"/>
                </a:solidFill>
                <a:effectLst/>
                <a:latin typeface="Abadi Extra Light" panose="020B0204020104020204" pitchFamily="34" charset="0"/>
                <a:ea typeface="Calibri" panose="020F0502020204030204" pitchFamily="34" charset="0"/>
                <a:cs typeface="Arial" panose="020B0604020202020204" pitchFamily="34" charset="0"/>
              </a:rPr>
              <a:t>  Ce mini-projet nous a beaucoup aider à comprendre l’importance et l’utilité de ce langage, il </a:t>
            </a:r>
            <a:r>
              <a:rPr lang="fr-FR" sz="1800" dirty="0">
                <a:solidFill>
                  <a:schemeClr val="bg1"/>
                </a:solidFill>
                <a:effectLst/>
                <a:latin typeface="Abadi Extra Light" panose="020B0204020104020204" pitchFamily="34" charset="0"/>
                <a:ea typeface="Calibri" panose="020F0502020204030204" pitchFamily="34" charset="0"/>
              </a:rPr>
              <a:t>était l'occasion d'apprendre à utiliser de nouveaux logiciels et langages de programmation. En addition ,</a:t>
            </a:r>
            <a:r>
              <a:rPr lang="fr-FR" sz="1800" dirty="0">
                <a:solidFill>
                  <a:schemeClr val="bg1"/>
                </a:solidFill>
                <a:latin typeface="Abadi Extra Light" panose="020B0204020104020204" pitchFamily="34" charset="0"/>
                <a:ea typeface="Calibri" panose="020F0502020204030204" pitchFamily="34" charset="0"/>
                <a:cs typeface="Arial" panose="020B0604020202020204" pitchFamily="34" charset="0"/>
              </a:rPr>
              <a:t>l</a:t>
            </a:r>
            <a:r>
              <a:rPr lang="fr-FR" sz="1800" dirty="0">
                <a:solidFill>
                  <a:schemeClr val="bg1"/>
                </a:solidFill>
                <a:effectLst/>
                <a:latin typeface="Abadi Extra Light" panose="020B0204020104020204" pitchFamily="34" charset="0"/>
                <a:ea typeface="Calibri" panose="020F0502020204030204" pitchFamily="34" charset="0"/>
                <a:cs typeface="Arial" panose="020B0604020202020204" pitchFamily="34" charset="0"/>
              </a:rPr>
              <a:t>e projet a pu constituer pour nous une réelle opportunité de renforcer nos aptitudes techniques et d’analyse. Il nous a permis aussi d’appliquer nos connaissances acquises au cours.</a:t>
            </a:r>
          </a:p>
          <a:p>
            <a:pPr>
              <a:lnSpc>
                <a:spcPct val="107000"/>
              </a:lnSpc>
              <a:spcAft>
                <a:spcPts val="800"/>
              </a:spcAft>
            </a:pPr>
            <a:endParaRPr dirty="0"/>
          </a:p>
        </p:txBody>
      </p:sp>
      <p:sp>
        <p:nvSpPr>
          <p:cNvPr id="466" name="Google Shape;466;p26"/>
          <p:cNvSpPr txBox="1">
            <a:spLocks noGrp="1"/>
          </p:cNvSpPr>
          <p:nvPr>
            <p:ph type="ctrTitle"/>
          </p:nvPr>
        </p:nvSpPr>
        <p:spPr>
          <a:xfrm>
            <a:off x="1332368" y="514368"/>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000" dirty="0">
                <a:solidFill>
                  <a:srgbClr val="FFC000"/>
                </a:solidFill>
              </a:rPr>
              <a:t>CONCLUSION</a:t>
            </a:r>
            <a:endParaRPr sz="4000" dirty="0">
              <a:solidFill>
                <a:srgbClr val="FFC000"/>
              </a:solidFill>
            </a:endParaRPr>
          </a:p>
        </p:txBody>
      </p:sp>
    </p:spTree>
    <p:extLst>
      <p:ext uri="{BB962C8B-B14F-4D97-AF65-F5344CB8AC3E}">
        <p14:creationId xmlns:p14="http://schemas.microsoft.com/office/powerpoint/2010/main" val="269229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EBB96-5E37-9694-380D-9251FB7CA72F}"/>
              </a:ext>
            </a:extLst>
          </p:cNvPr>
          <p:cNvSpPr>
            <a:spLocks noGrp="1"/>
          </p:cNvSpPr>
          <p:nvPr>
            <p:ph type="ctrTitle"/>
          </p:nvPr>
        </p:nvSpPr>
        <p:spPr>
          <a:xfrm>
            <a:off x="1561649" y="-707576"/>
            <a:ext cx="6020700" cy="1856633"/>
          </a:xfrm>
        </p:spPr>
        <p:txBody>
          <a:bodyPr/>
          <a:lstStyle/>
          <a:p>
            <a:r>
              <a:rPr lang="fr-FR" sz="4000" dirty="0">
                <a:solidFill>
                  <a:srgbClr val="00CFCC"/>
                </a:solidFill>
              </a:rPr>
              <a:t> Dictionnaire des données </a:t>
            </a:r>
            <a:endParaRPr lang="fr-FR" sz="9600" dirty="0">
              <a:solidFill>
                <a:srgbClr val="00CFCC"/>
              </a:solidFill>
              <a:latin typeface="Share Tech" panose="020B0604020202020204" charset="0"/>
            </a:endParaRPr>
          </a:p>
        </p:txBody>
      </p:sp>
      <p:sp>
        <p:nvSpPr>
          <p:cNvPr id="6" name="ZoneTexte 5">
            <a:extLst>
              <a:ext uri="{FF2B5EF4-FFF2-40B4-BE49-F238E27FC236}">
                <a16:creationId xmlns:a16="http://schemas.microsoft.com/office/drawing/2014/main" id="{9874D30B-BC6B-6A22-D953-CBE81D1F5151}"/>
              </a:ext>
            </a:extLst>
          </p:cNvPr>
          <p:cNvSpPr txBox="1"/>
          <p:nvPr/>
        </p:nvSpPr>
        <p:spPr>
          <a:xfrm>
            <a:off x="382995" y="1025070"/>
            <a:ext cx="8946985" cy="1070871"/>
          </a:xfrm>
          <a:prstGeom prst="rect">
            <a:avLst/>
          </a:prstGeom>
          <a:noFill/>
        </p:spPr>
        <p:txBody>
          <a:bodyPr wrap="square">
            <a:spAutoFit/>
          </a:bodyPr>
          <a:lstStyle/>
          <a:p>
            <a:pPr>
              <a:lnSpc>
                <a:spcPct val="107000"/>
              </a:lnSpc>
              <a:spcAft>
                <a:spcPts val="800"/>
              </a:spcAft>
            </a:pPr>
            <a:r>
              <a:rPr lang="fr-FR" sz="1800" dirty="0">
                <a:solidFill>
                  <a:schemeClr val="lt1"/>
                </a:solidFill>
                <a:latin typeface="Calibri" panose="020F0502020204030204" pitchFamily="34" charset="0"/>
                <a:cs typeface="Arial" panose="020B0604020202020204" pitchFamily="34" charset="0"/>
              </a:rPr>
              <a:t>Il </a:t>
            </a:r>
            <a:r>
              <a:rPr lang="fr-FR" sz="1800" dirty="0">
                <a:solidFill>
                  <a:schemeClr val="lt1"/>
                </a:solidFill>
                <a:latin typeface="Calibri" panose="020F0502020204030204" pitchFamily="34" charset="0"/>
                <a:cs typeface="Arial" panose="020B0604020202020204" pitchFamily="34" charset="0"/>
                <a:sym typeface="Maven Pro"/>
              </a:rPr>
              <a:t>regroupe généralement l’ensemble des données utiles à sauvegarder.</a:t>
            </a:r>
          </a:p>
          <a:p>
            <a:pPr>
              <a:lnSpc>
                <a:spcPct val="107000"/>
              </a:lnSpc>
              <a:spcAft>
                <a:spcPts val="800"/>
              </a:spcAft>
            </a:pPr>
            <a:r>
              <a:rPr lang="fr-FR" sz="1800" dirty="0">
                <a:solidFill>
                  <a:schemeClr val="lt1"/>
                </a:solidFill>
                <a:latin typeface="Calibri" panose="020F0502020204030204" pitchFamily="34" charset="0"/>
                <a:cs typeface="Arial" panose="020B0604020202020204" pitchFamily="34" charset="0"/>
                <a:sym typeface="Maven Pro"/>
              </a:rPr>
              <a:t>Après une profonde lecture et analyse du texte proposé, on a réussi à obtenir le dictionnaire des données suivant:</a:t>
            </a:r>
          </a:p>
        </p:txBody>
      </p:sp>
      <p:pic>
        <p:nvPicPr>
          <p:cNvPr id="5" name="Image 4">
            <a:extLst>
              <a:ext uri="{FF2B5EF4-FFF2-40B4-BE49-F238E27FC236}">
                <a16:creationId xmlns:a16="http://schemas.microsoft.com/office/drawing/2014/main" id="{17D19F26-0BBF-8058-0B7A-94258C2D5032}"/>
              </a:ext>
            </a:extLst>
          </p:cNvPr>
          <p:cNvPicPr>
            <a:picLocks noChangeAspect="1"/>
          </p:cNvPicPr>
          <p:nvPr/>
        </p:nvPicPr>
        <p:blipFill rotWithShape="1">
          <a:blip r:embed="rId2"/>
          <a:srcRect l="8390" t="29830" r="57458" b="24821"/>
          <a:stretch/>
        </p:blipFill>
        <p:spPr>
          <a:xfrm>
            <a:off x="798279" y="2095940"/>
            <a:ext cx="3761252" cy="2809272"/>
          </a:xfrm>
          <a:prstGeom prst="rect">
            <a:avLst/>
          </a:prstGeom>
        </p:spPr>
      </p:pic>
      <p:pic>
        <p:nvPicPr>
          <p:cNvPr id="8" name="Image 7">
            <a:extLst>
              <a:ext uri="{FF2B5EF4-FFF2-40B4-BE49-F238E27FC236}">
                <a16:creationId xmlns:a16="http://schemas.microsoft.com/office/drawing/2014/main" id="{32F5539C-F1ED-6260-5120-29269E810237}"/>
              </a:ext>
            </a:extLst>
          </p:cNvPr>
          <p:cNvPicPr>
            <a:picLocks noChangeAspect="1"/>
          </p:cNvPicPr>
          <p:nvPr/>
        </p:nvPicPr>
        <p:blipFill rotWithShape="1">
          <a:blip r:embed="rId3"/>
          <a:srcRect l="8305" t="32864" r="57542" b="18644"/>
          <a:stretch/>
        </p:blipFill>
        <p:spPr>
          <a:xfrm>
            <a:off x="4828257" y="2095940"/>
            <a:ext cx="3517464" cy="2809273"/>
          </a:xfrm>
          <a:prstGeom prst="rect">
            <a:avLst/>
          </a:prstGeom>
        </p:spPr>
      </p:pic>
    </p:spTree>
    <p:extLst>
      <p:ext uri="{BB962C8B-B14F-4D97-AF65-F5344CB8AC3E}">
        <p14:creationId xmlns:p14="http://schemas.microsoft.com/office/powerpoint/2010/main" val="1290007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7EBB96-5E37-9694-380D-9251FB7CA72F}"/>
              </a:ext>
            </a:extLst>
          </p:cNvPr>
          <p:cNvSpPr>
            <a:spLocks noGrp="1"/>
          </p:cNvSpPr>
          <p:nvPr>
            <p:ph type="ctrTitle"/>
          </p:nvPr>
        </p:nvSpPr>
        <p:spPr>
          <a:xfrm>
            <a:off x="480313" y="-1157716"/>
            <a:ext cx="8135243" cy="2052600"/>
          </a:xfrm>
        </p:spPr>
        <p:txBody>
          <a:bodyPr/>
          <a:lstStyle/>
          <a:p>
            <a:r>
              <a:rPr lang="fr-FR" sz="4000" dirty="0">
                <a:solidFill>
                  <a:srgbClr val="00CFCC"/>
                </a:solidFill>
              </a:rPr>
              <a:t>Graphe de dépendances fonctionnelles</a:t>
            </a:r>
          </a:p>
        </p:txBody>
      </p:sp>
      <p:sp>
        <p:nvSpPr>
          <p:cNvPr id="3" name="ZoneTexte 2">
            <a:extLst>
              <a:ext uri="{FF2B5EF4-FFF2-40B4-BE49-F238E27FC236}">
                <a16:creationId xmlns:a16="http://schemas.microsoft.com/office/drawing/2014/main" id="{CCBA9D53-2594-7D1C-B765-7544E548EDCA}"/>
              </a:ext>
            </a:extLst>
          </p:cNvPr>
          <p:cNvSpPr txBox="1"/>
          <p:nvPr/>
        </p:nvSpPr>
        <p:spPr>
          <a:xfrm>
            <a:off x="4873174" y="2503804"/>
            <a:ext cx="765544" cy="307777"/>
          </a:xfrm>
          <a:prstGeom prst="rect">
            <a:avLst/>
          </a:prstGeom>
          <a:noFill/>
        </p:spPr>
        <p:txBody>
          <a:bodyPr wrap="square" rtlCol="0">
            <a:spAutoFit/>
          </a:bodyPr>
          <a:lstStyle/>
          <a:p>
            <a:r>
              <a:rPr lang="fr-FR" b="1" dirty="0" err="1">
                <a:solidFill>
                  <a:schemeClr val="bg1"/>
                </a:solidFill>
              </a:rPr>
              <a:t>Id_doc</a:t>
            </a:r>
            <a:endParaRPr lang="fr-FR" b="1" dirty="0">
              <a:solidFill>
                <a:schemeClr val="bg1"/>
              </a:solidFill>
            </a:endParaRPr>
          </a:p>
        </p:txBody>
      </p:sp>
      <p:cxnSp>
        <p:nvCxnSpPr>
          <p:cNvPr id="9" name="Connecteur droit avec flèche 8">
            <a:extLst>
              <a:ext uri="{FF2B5EF4-FFF2-40B4-BE49-F238E27FC236}">
                <a16:creationId xmlns:a16="http://schemas.microsoft.com/office/drawing/2014/main" id="{A2D5EE08-7854-5BBD-21AB-A1193C47C520}"/>
              </a:ext>
            </a:extLst>
          </p:cNvPr>
          <p:cNvCxnSpPr>
            <a:cxnSpLocks/>
            <a:stCxn id="3" idx="2"/>
            <a:endCxn id="68" idx="0"/>
          </p:cNvCxnSpPr>
          <p:nvPr/>
        </p:nvCxnSpPr>
        <p:spPr>
          <a:xfrm flipH="1">
            <a:off x="4287027" y="2811581"/>
            <a:ext cx="968919" cy="618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C6E9C216-200C-27D9-5D2B-E19AE07FB321}"/>
              </a:ext>
            </a:extLst>
          </p:cNvPr>
          <p:cNvCxnSpPr>
            <a:cxnSpLocks/>
            <a:stCxn id="3" idx="2"/>
            <a:endCxn id="53" idx="0"/>
          </p:cNvCxnSpPr>
          <p:nvPr/>
        </p:nvCxnSpPr>
        <p:spPr>
          <a:xfrm>
            <a:off x="5255946" y="2811581"/>
            <a:ext cx="269854" cy="1084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A9ECF64E-4DE0-AEAC-5ED7-9AB4BC72FC43}"/>
              </a:ext>
            </a:extLst>
          </p:cNvPr>
          <p:cNvCxnSpPr>
            <a:cxnSpLocks/>
            <a:stCxn id="3" idx="2"/>
            <a:endCxn id="34" idx="0"/>
          </p:cNvCxnSpPr>
          <p:nvPr/>
        </p:nvCxnSpPr>
        <p:spPr>
          <a:xfrm>
            <a:off x="5255946" y="2811581"/>
            <a:ext cx="1947835" cy="270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15F0577E-EFC6-8725-A059-5F8FEF4095A2}"/>
              </a:ext>
            </a:extLst>
          </p:cNvPr>
          <p:cNvCxnSpPr>
            <a:cxnSpLocks/>
            <a:stCxn id="3" idx="0"/>
            <a:endCxn id="18" idx="2"/>
          </p:cNvCxnSpPr>
          <p:nvPr/>
        </p:nvCxnSpPr>
        <p:spPr>
          <a:xfrm flipV="1">
            <a:off x="5255946" y="2150154"/>
            <a:ext cx="2600844" cy="353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523DFF24-3EFC-59E5-99E4-C01266EF95E5}"/>
              </a:ext>
            </a:extLst>
          </p:cNvPr>
          <p:cNvSpPr txBox="1"/>
          <p:nvPr/>
        </p:nvSpPr>
        <p:spPr>
          <a:xfrm>
            <a:off x="7400260" y="1842377"/>
            <a:ext cx="913060" cy="307777"/>
          </a:xfrm>
          <a:prstGeom prst="rect">
            <a:avLst/>
          </a:prstGeom>
          <a:noFill/>
        </p:spPr>
        <p:txBody>
          <a:bodyPr wrap="square" rtlCol="0">
            <a:spAutoFit/>
          </a:bodyPr>
          <a:lstStyle/>
          <a:p>
            <a:r>
              <a:rPr lang="fr-FR" b="1" dirty="0" err="1">
                <a:solidFill>
                  <a:schemeClr val="bg1"/>
                </a:solidFill>
              </a:rPr>
              <a:t>Id_edit</a:t>
            </a:r>
            <a:endParaRPr lang="fr-FR" b="1" dirty="0">
              <a:solidFill>
                <a:schemeClr val="bg1"/>
              </a:solidFill>
            </a:endParaRPr>
          </a:p>
        </p:txBody>
      </p:sp>
      <p:cxnSp>
        <p:nvCxnSpPr>
          <p:cNvPr id="20" name="Connecteur droit avec flèche 19">
            <a:extLst>
              <a:ext uri="{FF2B5EF4-FFF2-40B4-BE49-F238E27FC236}">
                <a16:creationId xmlns:a16="http://schemas.microsoft.com/office/drawing/2014/main" id="{86817F06-16AC-ABED-F78D-130C7FF19B06}"/>
              </a:ext>
            </a:extLst>
          </p:cNvPr>
          <p:cNvCxnSpPr>
            <a:cxnSpLocks/>
            <a:stCxn id="18" idx="2"/>
            <a:endCxn id="27" idx="0"/>
          </p:cNvCxnSpPr>
          <p:nvPr/>
        </p:nvCxnSpPr>
        <p:spPr>
          <a:xfrm flipH="1">
            <a:off x="7170144" y="2150154"/>
            <a:ext cx="686646" cy="392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FD3886A-2C13-6E85-8E4A-206930207D55}"/>
              </a:ext>
            </a:extLst>
          </p:cNvPr>
          <p:cNvCxnSpPr>
            <a:cxnSpLocks/>
            <a:stCxn id="18" idx="2"/>
            <a:endCxn id="28" idx="0"/>
          </p:cNvCxnSpPr>
          <p:nvPr/>
        </p:nvCxnSpPr>
        <p:spPr>
          <a:xfrm>
            <a:off x="7856790" y="2150154"/>
            <a:ext cx="627768" cy="427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042641A7-A8D4-FEBA-402F-64B080BD8036}"/>
              </a:ext>
            </a:extLst>
          </p:cNvPr>
          <p:cNvSpPr txBox="1"/>
          <p:nvPr/>
        </p:nvSpPr>
        <p:spPr>
          <a:xfrm>
            <a:off x="6694693" y="2542342"/>
            <a:ext cx="950901" cy="307777"/>
          </a:xfrm>
          <a:prstGeom prst="rect">
            <a:avLst/>
          </a:prstGeom>
          <a:noFill/>
        </p:spPr>
        <p:txBody>
          <a:bodyPr wrap="none" rtlCol="0">
            <a:spAutoFit/>
          </a:bodyPr>
          <a:lstStyle/>
          <a:p>
            <a:r>
              <a:rPr lang="fr-FR" dirty="0" err="1">
                <a:solidFill>
                  <a:schemeClr val="bg1"/>
                </a:solidFill>
              </a:rPr>
              <a:t>Nom_edit</a:t>
            </a:r>
            <a:endParaRPr lang="fr-FR" dirty="0">
              <a:solidFill>
                <a:schemeClr val="bg1"/>
              </a:solidFill>
            </a:endParaRPr>
          </a:p>
        </p:txBody>
      </p:sp>
      <p:sp>
        <p:nvSpPr>
          <p:cNvPr id="28" name="ZoneTexte 27">
            <a:extLst>
              <a:ext uri="{FF2B5EF4-FFF2-40B4-BE49-F238E27FC236}">
                <a16:creationId xmlns:a16="http://schemas.microsoft.com/office/drawing/2014/main" id="{49394988-EC31-E981-CD5B-70D91A18958E}"/>
              </a:ext>
            </a:extLst>
          </p:cNvPr>
          <p:cNvSpPr txBox="1"/>
          <p:nvPr/>
        </p:nvSpPr>
        <p:spPr>
          <a:xfrm>
            <a:off x="8074028" y="2578143"/>
            <a:ext cx="821059" cy="307777"/>
          </a:xfrm>
          <a:prstGeom prst="rect">
            <a:avLst/>
          </a:prstGeom>
          <a:noFill/>
        </p:spPr>
        <p:txBody>
          <a:bodyPr wrap="none" rtlCol="0">
            <a:spAutoFit/>
          </a:bodyPr>
          <a:lstStyle/>
          <a:p>
            <a:r>
              <a:rPr lang="fr-FR" dirty="0" err="1">
                <a:solidFill>
                  <a:schemeClr val="bg1"/>
                </a:solidFill>
              </a:rPr>
              <a:t>Tel_edit</a:t>
            </a:r>
            <a:endParaRPr lang="fr-FR" dirty="0">
              <a:solidFill>
                <a:schemeClr val="bg1"/>
              </a:solidFill>
            </a:endParaRPr>
          </a:p>
        </p:txBody>
      </p:sp>
      <p:sp>
        <p:nvSpPr>
          <p:cNvPr id="34" name="ZoneTexte 33">
            <a:extLst>
              <a:ext uri="{FF2B5EF4-FFF2-40B4-BE49-F238E27FC236}">
                <a16:creationId xmlns:a16="http://schemas.microsoft.com/office/drawing/2014/main" id="{7B641C2D-EE4B-5C94-5ECF-E0AC93835C28}"/>
              </a:ext>
            </a:extLst>
          </p:cNvPr>
          <p:cNvSpPr txBox="1"/>
          <p:nvPr/>
        </p:nvSpPr>
        <p:spPr>
          <a:xfrm>
            <a:off x="6623333" y="3082293"/>
            <a:ext cx="1160895" cy="307777"/>
          </a:xfrm>
          <a:prstGeom prst="rect">
            <a:avLst/>
          </a:prstGeom>
          <a:noFill/>
        </p:spPr>
        <p:txBody>
          <a:bodyPr wrap="none" rtlCol="0">
            <a:spAutoFit/>
          </a:bodyPr>
          <a:lstStyle/>
          <a:p>
            <a:r>
              <a:rPr lang="fr-FR" b="1" dirty="0" err="1">
                <a:solidFill>
                  <a:schemeClr val="bg1"/>
                </a:solidFill>
              </a:rPr>
              <a:t>Code_ISBN</a:t>
            </a:r>
            <a:endParaRPr lang="fr-FR" b="1" dirty="0">
              <a:solidFill>
                <a:schemeClr val="bg1"/>
              </a:solidFill>
            </a:endParaRPr>
          </a:p>
        </p:txBody>
      </p:sp>
      <p:cxnSp>
        <p:nvCxnSpPr>
          <p:cNvPr id="37" name="Connecteur droit avec flèche 36">
            <a:extLst>
              <a:ext uri="{FF2B5EF4-FFF2-40B4-BE49-F238E27FC236}">
                <a16:creationId xmlns:a16="http://schemas.microsoft.com/office/drawing/2014/main" id="{1797AA0D-6208-FFAF-32FE-F9AAD5922BD9}"/>
              </a:ext>
            </a:extLst>
          </p:cNvPr>
          <p:cNvCxnSpPr>
            <a:cxnSpLocks/>
            <a:stCxn id="34" idx="2"/>
            <a:endCxn id="38" idx="0"/>
          </p:cNvCxnSpPr>
          <p:nvPr/>
        </p:nvCxnSpPr>
        <p:spPr>
          <a:xfrm>
            <a:off x="7203781" y="3390070"/>
            <a:ext cx="1244536" cy="425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1E5121B1-E2F6-C04C-F5EB-3D89D4CBFE3F}"/>
              </a:ext>
            </a:extLst>
          </p:cNvPr>
          <p:cNvSpPr txBox="1"/>
          <p:nvPr/>
        </p:nvSpPr>
        <p:spPr>
          <a:xfrm>
            <a:off x="7952828" y="3816053"/>
            <a:ext cx="990977" cy="307777"/>
          </a:xfrm>
          <a:prstGeom prst="rect">
            <a:avLst/>
          </a:prstGeom>
          <a:noFill/>
        </p:spPr>
        <p:txBody>
          <a:bodyPr wrap="none" rtlCol="0">
            <a:spAutoFit/>
          </a:bodyPr>
          <a:lstStyle/>
          <a:p>
            <a:r>
              <a:rPr lang="fr-FR" dirty="0" err="1">
                <a:solidFill>
                  <a:schemeClr val="bg1"/>
                </a:solidFill>
              </a:rPr>
              <a:t>Nom_livre</a:t>
            </a:r>
            <a:endParaRPr lang="fr-FR" dirty="0">
              <a:solidFill>
                <a:schemeClr val="bg1"/>
              </a:solidFill>
            </a:endParaRPr>
          </a:p>
        </p:txBody>
      </p:sp>
      <p:sp>
        <p:nvSpPr>
          <p:cNvPr id="42" name="ZoneTexte 41">
            <a:extLst>
              <a:ext uri="{FF2B5EF4-FFF2-40B4-BE49-F238E27FC236}">
                <a16:creationId xmlns:a16="http://schemas.microsoft.com/office/drawing/2014/main" id="{4A394DA1-22E3-420A-16D2-CF2F2A202CAF}"/>
              </a:ext>
            </a:extLst>
          </p:cNvPr>
          <p:cNvSpPr txBox="1"/>
          <p:nvPr/>
        </p:nvSpPr>
        <p:spPr>
          <a:xfrm>
            <a:off x="6715236" y="3782258"/>
            <a:ext cx="989373" cy="307777"/>
          </a:xfrm>
          <a:prstGeom prst="rect">
            <a:avLst/>
          </a:prstGeom>
          <a:noFill/>
        </p:spPr>
        <p:txBody>
          <a:bodyPr wrap="none" rtlCol="0">
            <a:spAutoFit/>
          </a:bodyPr>
          <a:lstStyle/>
          <a:p>
            <a:r>
              <a:rPr lang="fr-FR" b="1" dirty="0" err="1">
                <a:solidFill>
                  <a:schemeClr val="bg1"/>
                </a:solidFill>
              </a:rPr>
              <a:t>Id_auteur</a:t>
            </a:r>
            <a:endParaRPr lang="fr-FR" b="1" dirty="0">
              <a:solidFill>
                <a:schemeClr val="bg1"/>
              </a:solidFill>
            </a:endParaRPr>
          </a:p>
        </p:txBody>
      </p:sp>
      <p:cxnSp>
        <p:nvCxnSpPr>
          <p:cNvPr id="44" name="Connecteur droit avec flèche 43">
            <a:extLst>
              <a:ext uri="{FF2B5EF4-FFF2-40B4-BE49-F238E27FC236}">
                <a16:creationId xmlns:a16="http://schemas.microsoft.com/office/drawing/2014/main" id="{5010497F-D95C-2859-5495-292ECF2CA9B2}"/>
              </a:ext>
            </a:extLst>
          </p:cNvPr>
          <p:cNvCxnSpPr>
            <a:stCxn id="34" idx="2"/>
            <a:endCxn id="42" idx="0"/>
          </p:cNvCxnSpPr>
          <p:nvPr/>
        </p:nvCxnSpPr>
        <p:spPr>
          <a:xfrm>
            <a:off x="7203781" y="3390070"/>
            <a:ext cx="6142" cy="392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7FBDD474-F3D2-AA9C-6A8B-6C3F3F47E412}"/>
              </a:ext>
            </a:extLst>
          </p:cNvPr>
          <p:cNvCxnSpPr>
            <a:cxnSpLocks/>
            <a:stCxn id="42" idx="2"/>
            <a:endCxn id="49" idx="0"/>
          </p:cNvCxnSpPr>
          <p:nvPr/>
        </p:nvCxnSpPr>
        <p:spPr>
          <a:xfrm>
            <a:off x="7209923" y="4090035"/>
            <a:ext cx="1103397" cy="320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7BF605C6-FC0D-24FE-8A2F-2275BA9F9DBF}"/>
              </a:ext>
            </a:extLst>
          </p:cNvPr>
          <p:cNvCxnSpPr>
            <a:cxnSpLocks/>
            <a:stCxn id="42" idx="2"/>
            <a:endCxn id="50" idx="0"/>
          </p:cNvCxnSpPr>
          <p:nvPr/>
        </p:nvCxnSpPr>
        <p:spPr>
          <a:xfrm flipH="1">
            <a:off x="7008038" y="4090035"/>
            <a:ext cx="201885" cy="278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3F0A30A6-0989-26C8-309E-FF2BD6F00EE5}"/>
              </a:ext>
            </a:extLst>
          </p:cNvPr>
          <p:cNvSpPr txBox="1"/>
          <p:nvPr/>
        </p:nvSpPr>
        <p:spPr>
          <a:xfrm>
            <a:off x="7728865" y="4410139"/>
            <a:ext cx="1168910" cy="307777"/>
          </a:xfrm>
          <a:prstGeom prst="rect">
            <a:avLst/>
          </a:prstGeom>
          <a:noFill/>
        </p:spPr>
        <p:txBody>
          <a:bodyPr wrap="none" rtlCol="0">
            <a:spAutoFit/>
          </a:bodyPr>
          <a:lstStyle/>
          <a:p>
            <a:r>
              <a:rPr lang="fr-FR" dirty="0" err="1">
                <a:solidFill>
                  <a:schemeClr val="bg1"/>
                </a:solidFill>
              </a:rPr>
              <a:t>Nom_auteur</a:t>
            </a:r>
            <a:endParaRPr lang="fr-FR" dirty="0">
              <a:solidFill>
                <a:schemeClr val="bg1"/>
              </a:solidFill>
            </a:endParaRPr>
          </a:p>
        </p:txBody>
      </p:sp>
      <p:sp>
        <p:nvSpPr>
          <p:cNvPr id="50" name="ZoneTexte 49">
            <a:extLst>
              <a:ext uri="{FF2B5EF4-FFF2-40B4-BE49-F238E27FC236}">
                <a16:creationId xmlns:a16="http://schemas.microsoft.com/office/drawing/2014/main" id="{6EDA74FF-2CA2-C285-BB07-952443561CC4}"/>
              </a:ext>
            </a:extLst>
          </p:cNvPr>
          <p:cNvSpPr txBox="1"/>
          <p:nvPr/>
        </p:nvSpPr>
        <p:spPr>
          <a:xfrm>
            <a:off x="6488504" y="4368889"/>
            <a:ext cx="1039067" cy="307777"/>
          </a:xfrm>
          <a:prstGeom prst="rect">
            <a:avLst/>
          </a:prstGeom>
          <a:noFill/>
        </p:spPr>
        <p:txBody>
          <a:bodyPr wrap="none" rtlCol="0">
            <a:spAutoFit/>
          </a:bodyPr>
          <a:lstStyle/>
          <a:p>
            <a:r>
              <a:rPr lang="fr-FR" dirty="0" err="1">
                <a:solidFill>
                  <a:schemeClr val="bg1"/>
                </a:solidFill>
              </a:rPr>
              <a:t>Tel_auteur</a:t>
            </a:r>
            <a:endParaRPr lang="fr-FR" dirty="0">
              <a:solidFill>
                <a:schemeClr val="bg1"/>
              </a:solidFill>
            </a:endParaRPr>
          </a:p>
        </p:txBody>
      </p:sp>
      <p:sp>
        <p:nvSpPr>
          <p:cNvPr id="53" name="ZoneTexte 52">
            <a:extLst>
              <a:ext uri="{FF2B5EF4-FFF2-40B4-BE49-F238E27FC236}">
                <a16:creationId xmlns:a16="http://schemas.microsoft.com/office/drawing/2014/main" id="{789FE308-A16A-5B12-8C96-0CF5801117E8}"/>
              </a:ext>
            </a:extLst>
          </p:cNvPr>
          <p:cNvSpPr txBox="1"/>
          <p:nvPr/>
        </p:nvSpPr>
        <p:spPr>
          <a:xfrm>
            <a:off x="4950161" y="3896013"/>
            <a:ext cx="1151277" cy="307777"/>
          </a:xfrm>
          <a:prstGeom prst="rect">
            <a:avLst/>
          </a:prstGeom>
          <a:noFill/>
        </p:spPr>
        <p:txBody>
          <a:bodyPr wrap="none" rtlCol="0">
            <a:spAutoFit/>
          </a:bodyPr>
          <a:lstStyle/>
          <a:p>
            <a:r>
              <a:rPr lang="fr-FR" b="1" dirty="0" err="1">
                <a:solidFill>
                  <a:schemeClr val="bg1"/>
                </a:solidFill>
              </a:rPr>
              <a:t>Code_ISSN</a:t>
            </a:r>
            <a:endParaRPr lang="fr-FR" b="1" dirty="0">
              <a:solidFill>
                <a:schemeClr val="bg1"/>
              </a:solidFill>
            </a:endParaRPr>
          </a:p>
        </p:txBody>
      </p:sp>
      <p:cxnSp>
        <p:nvCxnSpPr>
          <p:cNvPr id="59" name="Connecteur droit avec flèche 58">
            <a:extLst>
              <a:ext uri="{FF2B5EF4-FFF2-40B4-BE49-F238E27FC236}">
                <a16:creationId xmlns:a16="http://schemas.microsoft.com/office/drawing/2014/main" id="{2B6C531A-A31B-CB8E-09D4-6D7541D1A7AB}"/>
              </a:ext>
            </a:extLst>
          </p:cNvPr>
          <p:cNvCxnSpPr>
            <a:cxnSpLocks/>
            <a:stCxn id="53" idx="2"/>
            <a:endCxn id="62" idx="0"/>
          </p:cNvCxnSpPr>
          <p:nvPr/>
        </p:nvCxnSpPr>
        <p:spPr>
          <a:xfrm>
            <a:off x="5525800" y="4203790"/>
            <a:ext cx="556133" cy="165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327A9A65-6FDD-4AA6-8F6A-71DE62283B6A}"/>
              </a:ext>
            </a:extLst>
          </p:cNvPr>
          <p:cNvCxnSpPr>
            <a:cxnSpLocks/>
            <a:stCxn id="53" idx="2"/>
            <a:endCxn id="65" idx="0"/>
          </p:cNvCxnSpPr>
          <p:nvPr/>
        </p:nvCxnSpPr>
        <p:spPr>
          <a:xfrm flipH="1">
            <a:off x="5100770" y="4203790"/>
            <a:ext cx="425030" cy="282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ZoneTexte 61">
            <a:extLst>
              <a:ext uri="{FF2B5EF4-FFF2-40B4-BE49-F238E27FC236}">
                <a16:creationId xmlns:a16="http://schemas.microsoft.com/office/drawing/2014/main" id="{4A267C24-9B4C-C5AA-50ED-3F828DE6C76A}"/>
              </a:ext>
            </a:extLst>
          </p:cNvPr>
          <p:cNvSpPr txBox="1"/>
          <p:nvPr/>
        </p:nvSpPr>
        <p:spPr>
          <a:xfrm>
            <a:off x="5685830" y="4368889"/>
            <a:ext cx="792205" cy="307777"/>
          </a:xfrm>
          <a:prstGeom prst="rect">
            <a:avLst/>
          </a:prstGeom>
          <a:noFill/>
        </p:spPr>
        <p:txBody>
          <a:bodyPr wrap="none" rtlCol="0">
            <a:spAutoFit/>
          </a:bodyPr>
          <a:lstStyle/>
          <a:p>
            <a:r>
              <a:rPr lang="fr-FR" dirty="0">
                <a:solidFill>
                  <a:schemeClr val="bg1"/>
                </a:solidFill>
              </a:rPr>
              <a:t>Volume</a:t>
            </a:r>
          </a:p>
        </p:txBody>
      </p:sp>
      <p:sp>
        <p:nvSpPr>
          <p:cNvPr id="65" name="ZoneTexte 64">
            <a:extLst>
              <a:ext uri="{FF2B5EF4-FFF2-40B4-BE49-F238E27FC236}">
                <a16:creationId xmlns:a16="http://schemas.microsoft.com/office/drawing/2014/main" id="{3421811D-C723-4805-3AC7-42C7E69FDDF7}"/>
              </a:ext>
            </a:extLst>
          </p:cNvPr>
          <p:cNvSpPr txBox="1"/>
          <p:nvPr/>
        </p:nvSpPr>
        <p:spPr>
          <a:xfrm>
            <a:off x="4819282" y="4486763"/>
            <a:ext cx="562975" cy="307777"/>
          </a:xfrm>
          <a:prstGeom prst="rect">
            <a:avLst/>
          </a:prstGeom>
          <a:noFill/>
        </p:spPr>
        <p:txBody>
          <a:bodyPr wrap="none" rtlCol="0">
            <a:spAutoFit/>
          </a:bodyPr>
          <a:lstStyle/>
          <a:p>
            <a:r>
              <a:rPr lang="fr-FR" dirty="0" err="1">
                <a:solidFill>
                  <a:schemeClr val="bg1"/>
                </a:solidFill>
              </a:rPr>
              <a:t>Num</a:t>
            </a:r>
            <a:endParaRPr lang="fr-FR" dirty="0">
              <a:solidFill>
                <a:schemeClr val="bg1"/>
              </a:solidFill>
            </a:endParaRPr>
          </a:p>
        </p:txBody>
      </p:sp>
      <p:sp>
        <p:nvSpPr>
          <p:cNvPr id="68" name="ZoneTexte 67">
            <a:extLst>
              <a:ext uri="{FF2B5EF4-FFF2-40B4-BE49-F238E27FC236}">
                <a16:creationId xmlns:a16="http://schemas.microsoft.com/office/drawing/2014/main" id="{B6D13745-66B5-93C5-F570-62CEB00F2F89}"/>
              </a:ext>
            </a:extLst>
          </p:cNvPr>
          <p:cNvSpPr txBox="1"/>
          <p:nvPr/>
        </p:nvSpPr>
        <p:spPr>
          <a:xfrm>
            <a:off x="3936610" y="3430127"/>
            <a:ext cx="700833" cy="307777"/>
          </a:xfrm>
          <a:prstGeom prst="rect">
            <a:avLst/>
          </a:prstGeom>
          <a:noFill/>
        </p:spPr>
        <p:txBody>
          <a:bodyPr wrap="none" rtlCol="0">
            <a:spAutoFit/>
          </a:bodyPr>
          <a:lstStyle/>
          <a:p>
            <a:r>
              <a:rPr lang="fr-FR" b="1" dirty="0" err="1">
                <a:solidFill>
                  <a:schemeClr val="bg1"/>
                </a:solidFill>
              </a:rPr>
              <a:t>Id_cat</a:t>
            </a:r>
            <a:endParaRPr lang="fr-FR" b="1" dirty="0">
              <a:solidFill>
                <a:schemeClr val="bg1"/>
              </a:solidFill>
            </a:endParaRPr>
          </a:p>
        </p:txBody>
      </p:sp>
      <p:cxnSp>
        <p:nvCxnSpPr>
          <p:cNvPr id="72" name="Connecteur droit avec flèche 71">
            <a:extLst>
              <a:ext uri="{FF2B5EF4-FFF2-40B4-BE49-F238E27FC236}">
                <a16:creationId xmlns:a16="http://schemas.microsoft.com/office/drawing/2014/main" id="{47DDE56F-C9C3-17A7-1A47-B6D526909934}"/>
              </a:ext>
            </a:extLst>
          </p:cNvPr>
          <p:cNvCxnSpPr>
            <a:cxnSpLocks/>
            <a:stCxn id="68" idx="2"/>
            <a:endCxn id="73" idx="0"/>
          </p:cNvCxnSpPr>
          <p:nvPr/>
        </p:nvCxnSpPr>
        <p:spPr>
          <a:xfrm flipH="1">
            <a:off x="4101138" y="3737904"/>
            <a:ext cx="185889" cy="364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ZoneTexte 72">
            <a:extLst>
              <a:ext uri="{FF2B5EF4-FFF2-40B4-BE49-F238E27FC236}">
                <a16:creationId xmlns:a16="http://schemas.microsoft.com/office/drawing/2014/main" id="{6E8B2A3A-A335-755E-8927-0AD479716429}"/>
              </a:ext>
            </a:extLst>
          </p:cNvPr>
          <p:cNvSpPr txBox="1"/>
          <p:nvPr/>
        </p:nvSpPr>
        <p:spPr>
          <a:xfrm>
            <a:off x="3650533" y="4102362"/>
            <a:ext cx="901209" cy="307777"/>
          </a:xfrm>
          <a:prstGeom prst="rect">
            <a:avLst/>
          </a:prstGeom>
          <a:noFill/>
        </p:spPr>
        <p:txBody>
          <a:bodyPr wrap="none" rtlCol="0">
            <a:spAutoFit/>
          </a:bodyPr>
          <a:lstStyle/>
          <a:p>
            <a:r>
              <a:rPr lang="fr-FR" dirty="0" err="1">
                <a:solidFill>
                  <a:schemeClr val="bg1"/>
                </a:solidFill>
              </a:rPr>
              <a:t>Nom_cat</a:t>
            </a:r>
            <a:endParaRPr lang="fr-FR" dirty="0">
              <a:solidFill>
                <a:schemeClr val="bg1"/>
              </a:solidFill>
            </a:endParaRPr>
          </a:p>
        </p:txBody>
      </p:sp>
      <p:sp>
        <p:nvSpPr>
          <p:cNvPr id="84" name="ZoneTexte 83">
            <a:extLst>
              <a:ext uri="{FF2B5EF4-FFF2-40B4-BE49-F238E27FC236}">
                <a16:creationId xmlns:a16="http://schemas.microsoft.com/office/drawing/2014/main" id="{9E24BD34-7A0B-4B0A-AC38-9919FA29AF36}"/>
              </a:ext>
            </a:extLst>
          </p:cNvPr>
          <p:cNvSpPr txBox="1"/>
          <p:nvPr/>
        </p:nvSpPr>
        <p:spPr>
          <a:xfrm>
            <a:off x="3495784" y="1468100"/>
            <a:ext cx="1141659" cy="307777"/>
          </a:xfrm>
          <a:prstGeom prst="rect">
            <a:avLst/>
          </a:prstGeom>
          <a:noFill/>
        </p:spPr>
        <p:txBody>
          <a:bodyPr wrap="none" rtlCol="0">
            <a:spAutoFit/>
          </a:bodyPr>
          <a:lstStyle/>
          <a:p>
            <a:r>
              <a:rPr lang="fr-FR" b="1" dirty="0" err="1">
                <a:solidFill>
                  <a:schemeClr val="bg1"/>
                </a:solidFill>
              </a:rPr>
              <a:t>Num_ordre</a:t>
            </a:r>
            <a:endParaRPr lang="fr-FR" b="1" dirty="0">
              <a:solidFill>
                <a:schemeClr val="bg1"/>
              </a:solidFill>
            </a:endParaRPr>
          </a:p>
        </p:txBody>
      </p:sp>
      <p:cxnSp>
        <p:nvCxnSpPr>
          <p:cNvPr id="86" name="Connecteur droit avec flèche 85">
            <a:extLst>
              <a:ext uri="{FF2B5EF4-FFF2-40B4-BE49-F238E27FC236}">
                <a16:creationId xmlns:a16="http://schemas.microsoft.com/office/drawing/2014/main" id="{803C5FA4-5513-5D62-4C4F-8E5898AE5686}"/>
              </a:ext>
            </a:extLst>
          </p:cNvPr>
          <p:cNvCxnSpPr>
            <a:cxnSpLocks/>
            <a:stCxn id="84" idx="2"/>
            <a:endCxn id="94" idx="0"/>
          </p:cNvCxnSpPr>
          <p:nvPr/>
        </p:nvCxnSpPr>
        <p:spPr>
          <a:xfrm>
            <a:off x="4066614" y="1775877"/>
            <a:ext cx="1595842" cy="116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0126104F-3490-DC0C-3268-0CCB4B56F1D9}"/>
              </a:ext>
            </a:extLst>
          </p:cNvPr>
          <p:cNvCxnSpPr>
            <a:stCxn id="84" idx="2"/>
            <a:endCxn id="3" idx="0"/>
          </p:cNvCxnSpPr>
          <p:nvPr/>
        </p:nvCxnSpPr>
        <p:spPr>
          <a:xfrm>
            <a:off x="4066614" y="1775877"/>
            <a:ext cx="1189332" cy="727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Connecteur droit avec flèche 89">
            <a:extLst>
              <a:ext uri="{FF2B5EF4-FFF2-40B4-BE49-F238E27FC236}">
                <a16:creationId xmlns:a16="http://schemas.microsoft.com/office/drawing/2014/main" id="{A9DF7BBA-E333-F13A-398F-ED3F80850E64}"/>
              </a:ext>
            </a:extLst>
          </p:cNvPr>
          <p:cNvCxnSpPr>
            <a:cxnSpLocks/>
            <a:stCxn id="84" idx="2"/>
            <a:endCxn id="98" idx="0"/>
          </p:cNvCxnSpPr>
          <p:nvPr/>
        </p:nvCxnSpPr>
        <p:spPr>
          <a:xfrm>
            <a:off x="4066614" y="1775877"/>
            <a:ext cx="220412" cy="654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eur droit avec flèche 91">
            <a:extLst>
              <a:ext uri="{FF2B5EF4-FFF2-40B4-BE49-F238E27FC236}">
                <a16:creationId xmlns:a16="http://schemas.microsoft.com/office/drawing/2014/main" id="{7DBF05EB-E646-82BF-99A2-D05EA00DEEF2}"/>
              </a:ext>
            </a:extLst>
          </p:cNvPr>
          <p:cNvCxnSpPr>
            <a:cxnSpLocks/>
            <a:stCxn id="84" idx="2"/>
            <a:endCxn id="102" idx="0"/>
          </p:cNvCxnSpPr>
          <p:nvPr/>
        </p:nvCxnSpPr>
        <p:spPr>
          <a:xfrm flipH="1">
            <a:off x="3583905" y="1775877"/>
            <a:ext cx="482709" cy="62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ZoneTexte 93">
            <a:extLst>
              <a:ext uri="{FF2B5EF4-FFF2-40B4-BE49-F238E27FC236}">
                <a16:creationId xmlns:a16="http://schemas.microsoft.com/office/drawing/2014/main" id="{C2479184-C52C-43CB-17B5-1E99514EC36B}"/>
              </a:ext>
            </a:extLst>
          </p:cNvPr>
          <p:cNvSpPr txBox="1"/>
          <p:nvPr/>
        </p:nvSpPr>
        <p:spPr>
          <a:xfrm>
            <a:off x="5112465" y="1892826"/>
            <a:ext cx="1099981" cy="307777"/>
          </a:xfrm>
          <a:prstGeom prst="rect">
            <a:avLst/>
          </a:prstGeom>
          <a:noFill/>
        </p:spPr>
        <p:txBody>
          <a:bodyPr wrap="none" rtlCol="0">
            <a:spAutoFit/>
          </a:bodyPr>
          <a:lstStyle/>
          <a:p>
            <a:r>
              <a:rPr lang="fr-FR" dirty="0" err="1">
                <a:solidFill>
                  <a:schemeClr val="bg1"/>
                </a:solidFill>
              </a:rPr>
              <a:t>Date_achat</a:t>
            </a:r>
            <a:endParaRPr lang="fr-FR" dirty="0">
              <a:solidFill>
                <a:schemeClr val="bg1"/>
              </a:solidFill>
            </a:endParaRPr>
          </a:p>
        </p:txBody>
      </p:sp>
      <p:sp>
        <p:nvSpPr>
          <p:cNvPr id="98" name="ZoneTexte 97">
            <a:extLst>
              <a:ext uri="{FF2B5EF4-FFF2-40B4-BE49-F238E27FC236}">
                <a16:creationId xmlns:a16="http://schemas.microsoft.com/office/drawing/2014/main" id="{4D06F58F-047D-02D3-D285-297800EC838C}"/>
              </a:ext>
            </a:extLst>
          </p:cNvPr>
          <p:cNvSpPr txBox="1"/>
          <p:nvPr/>
        </p:nvSpPr>
        <p:spPr>
          <a:xfrm>
            <a:off x="3975883" y="2430825"/>
            <a:ext cx="622286" cy="307777"/>
          </a:xfrm>
          <a:prstGeom prst="rect">
            <a:avLst/>
          </a:prstGeom>
          <a:noFill/>
        </p:spPr>
        <p:txBody>
          <a:bodyPr wrap="none" rtlCol="0">
            <a:spAutoFit/>
          </a:bodyPr>
          <a:lstStyle/>
          <a:p>
            <a:r>
              <a:rPr lang="fr-FR" dirty="0">
                <a:solidFill>
                  <a:schemeClr val="bg1"/>
                </a:solidFill>
              </a:rPr>
              <a:t>statut</a:t>
            </a:r>
          </a:p>
        </p:txBody>
      </p:sp>
      <p:sp>
        <p:nvSpPr>
          <p:cNvPr id="102" name="ZoneTexte 101">
            <a:extLst>
              <a:ext uri="{FF2B5EF4-FFF2-40B4-BE49-F238E27FC236}">
                <a16:creationId xmlns:a16="http://schemas.microsoft.com/office/drawing/2014/main" id="{BADACAD1-55D8-248B-76AE-C198F6159BC5}"/>
              </a:ext>
            </a:extLst>
          </p:cNvPr>
          <p:cNvSpPr txBox="1"/>
          <p:nvPr/>
        </p:nvSpPr>
        <p:spPr>
          <a:xfrm>
            <a:off x="3342493" y="2404899"/>
            <a:ext cx="482824" cy="307777"/>
          </a:xfrm>
          <a:prstGeom prst="rect">
            <a:avLst/>
          </a:prstGeom>
          <a:noFill/>
        </p:spPr>
        <p:txBody>
          <a:bodyPr wrap="none" rtlCol="0">
            <a:spAutoFit/>
          </a:bodyPr>
          <a:lstStyle/>
          <a:p>
            <a:r>
              <a:rPr lang="fr-FR" dirty="0" err="1">
                <a:solidFill>
                  <a:schemeClr val="bg1"/>
                </a:solidFill>
              </a:rPr>
              <a:t>etat</a:t>
            </a:r>
            <a:endParaRPr lang="fr-FR" dirty="0">
              <a:solidFill>
                <a:schemeClr val="bg1"/>
              </a:solidFill>
            </a:endParaRPr>
          </a:p>
        </p:txBody>
      </p:sp>
      <p:sp>
        <p:nvSpPr>
          <p:cNvPr id="105" name="ZoneTexte 104">
            <a:extLst>
              <a:ext uri="{FF2B5EF4-FFF2-40B4-BE49-F238E27FC236}">
                <a16:creationId xmlns:a16="http://schemas.microsoft.com/office/drawing/2014/main" id="{60071EB3-3F92-5453-4AB2-1C1AB4093716}"/>
              </a:ext>
            </a:extLst>
          </p:cNvPr>
          <p:cNvSpPr txBox="1"/>
          <p:nvPr/>
        </p:nvSpPr>
        <p:spPr>
          <a:xfrm>
            <a:off x="1491043" y="1786526"/>
            <a:ext cx="1258678" cy="307777"/>
          </a:xfrm>
          <a:prstGeom prst="rect">
            <a:avLst/>
          </a:prstGeom>
          <a:noFill/>
        </p:spPr>
        <p:txBody>
          <a:bodyPr wrap="none" rtlCol="0">
            <a:spAutoFit/>
          </a:bodyPr>
          <a:lstStyle/>
          <a:p>
            <a:r>
              <a:rPr lang="fr-FR" b="1" dirty="0" err="1">
                <a:solidFill>
                  <a:schemeClr val="bg1"/>
                </a:solidFill>
              </a:rPr>
              <a:t>Id_emprunte</a:t>
            </a:r>
            <a:endParaRPr lang="fr-FR" b="1" dirty="0">
              <a:solidFill>
                <a:schemeClr val="bg1"/>
              </a:solidFill>
            </a:endParaRPr>
          </a:p>
        </p:txBody>
      </p:sp>
      <p:cxnSp>
        <p:nvCxnSpPr>
          <p:cNvPr id="107" name="Connecteur droit avec flèche 106">
            <a:extLst>
              <a:ext uri="{FF2B5EF4-FFF2-40B4-BE49-F238E27FC236}">
                <a16:creationId xmlns:a16="http://schemas.microsoft.com/office/drawing/2014/main" id="{7E09EC95-7FF9-339E-A604-BAF3017AA20F}"/>
              </a:ext>
            </a:extLst>
          </p:cNvPr>
          <p:cNvCxnSpPr>
            <a:stCxn id="105" idx="2"/>
            <a:endCxn id="84" idx="1"/>
          </p:cNvCxnSpPr>
          <p:nvPr/>
        </p:nvCxnSpPr>
        <p:spPr>
          <a:xfrm flipV="1">
            <a:off x="2120382" y="1621989"/>
            <a:ext cx="1375402" cy="472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Connecteur droit avec flèche 109">
            <a:extLst>
              <a:ext uri="{FF2B5EF4-FFF2-40B4-BE49-F238E27FC236}">
                <a16:creationId xmlns:a16="http://schemas.microsoft.com/office/drawing/2014/main" id="{72ADCC4F-3F26-3DA3-7BD5-1E03A7DF796A}"/>
              </a:ext>
            </a:extLst>
          </p:cNvPr>
          <p:cNvCxnSpPr>
            <a:cxnSpLocks/>
            <a:stCxn id="105" idx="2"/>
            <a:endCxn id="116" idx="0"/>
          </p:cNvCxnSpPr>
          <p:nvPr/>
        </p:nvCxnSpPr>
        <p:spPr>
          <a:xfrm>
            <a:off x="2120382" y="2094303"/>
            <a:ext cx="687572" cy="35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onnecteur droit avec flèche 111">
            <a:extLst>
              <a:ext uri="{FF2B5EF4-FFF2-40B4-BE49-F238E27FC236}">
                <a16:creationId xmlns:a16="http://schemas.microsoft.com/office/drawing/2014/main" id="{0DBD2F68-A623-8F7D-DDAA-457D965B49CE}"/>
              </a:ext>
            </a:extLst>
          </p:cNvPr>
          <p:cNvCxnSpPr>
            <a:cxnSpLocks/>
            <a:stCxn id="105" idx="2"/>
            <a:endCxn id="117" idx="0"/>
          </p:cNvCxnSpPr>
          <p:nvPr/>
        </p:nvCxnSpPr>
        <p:spPr>
          <a:xfrm flipH="1">
            <a:off x="1807721" y="2094303"/>
            <a:ext cx="312661" cy="597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Connecteur droit avec flèche 113">
            <a:extLst>
              <a:ext uri="{FF2B5EF4-FFF2-40B4-BE49-F238E27FC236}">
                <a16:creationId xmlns:a16="http://schemas.microsoft.com/office/drawing/2014/main" id="{9F32B1CD-1AC4-201E-3A36-855448292923}"/>
              </a:ext>
            </a:extLst>
          </p:cNvPr>
          <p:cNvCxnSpPr>
            <a:cxnSpLocks/>
            <a:stCxn id="105" idx="2"/>
            <a:endCxn id="123" idx="0"/>
          </p:cNvCxnSpPr>
          <p:nvPr/>
        </p:nvCxnSpPr>
        <p:spPr>
          <a:xfrm flipH="1">
            <a:off x="688264" y="2094303"/>
            <a:ext cx="1432118" cy="51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ZoneTexte 115">
            <a:extLst>
              <a:ext uri="{FF2B5EF4-FFF2-40B4-BE49-F238E27FC236}">
                <a16:creationId xmlns:a16="http://schemas.microsoft.com/office/drawing/2014/main" id="{D435739C-9404-03EF-6A9E-84A5DAEEC4B1}"/>
              </a:ext>
            </a:extLst>
          </p:cNvPr>
          <p:cNvSpPr txBox="1"/>
          <p:nvPr/>
        </p:nvSpPr>
        <p:spPr>
          <a:xfrm>
            <a:off x="2253154" y="2448326"/>
            <a:ext cx="1109599" cy="307777"/>
          </a:xfrm>
          <a:prstGeom prst="rect">
            <a:avLst/>
          </a:prstGeom>
          <a:noFill/>
        </p:spPr>
        <p:txBody>
          <a:bodyPr wrap="none" rtlCol="0">
            <a:spAutoFit/>
          </a:bodyPr>
          <a:lstStyle/>
          <a:p>
            <a:r>
              <a:rPr lang="fr-FR" dirty="0" err="1">
                <a:solidFill>
                  <a:schemeClr val="bg1"/>
                </a:solidFill>
              </a:rPr>
              <a:t>Date_debut</a:t>
            </a:r>
            <a:endParaRPr lang="fr-FR" dirty="0">
              <a:solidFill>
                <a:schemeClr val="bg1"/>
              </a:solidFill>
            </a:endParaRPr>
          </a:p>
        </p:txBody>
      </p:sp>
      <p:sp>
        <p:nvSpPr>
          <p:cNvPr id="117" name="ZoneTexte 116">
            <a:extLst>
              <a:ext uri="{FF2B5EF4-FFF2-40B4-BE49-F238E27FC236}">
                <a16:creationId xmlns:a16="http://schemas.microsoft.com/office/drawing/2014/main" id="{4711544D-7CA4-5456-2EA6-DC221CAF795D}"/>
              </a:ext>
            </a:extLst>
          </p:cNvPr>
          <p:cNvSpPr txBox="1"/>
          <p:nvPr/>
        </p:nvSpPr>
        <p:spPr>
          <a:xfrm>
            <a:off x="1381963" y="2691891"/>
            <a:ext cx="851515" cy="307777"/>
          </a:xfrm>
          <a:prstGeom prst="rect">
            <a:avLst/>
          </a:prstGeom>
          <a:noFill/>
        </p:spPr>
        <p:txBody>
          <a:bodyPr wrap="none" rtlCol="0">
            <a:spAutoFit/>
          </a:bodyPr>
          <a:lstStyle/>
          <a:p>
            <a:r>
              <a:rPr lang="fr-FR" dirty="0" err="1">
                <a:solidFill>
                  <a:schemeClr val="bg1"/>
                </a:solidFill>
              </a:rPr>
              <a:t>Date_fin</a:t>
            </a:r>
            <a:endParaRPr lang="fr-FR" dirty="0">
              <a:solidFill>
                <a:schemeClr val="bg1"/>
              </a:solidFill>
            </a:endParaRPr>
          </a:p>
        </p:txBody>
      </p:sp>
      <p:sp>
        <p:nvSpPr>
          <p:cNvPr id="123" name="ZoneTexte 122">
            <a:extLst>
              <a:ext uri="{FF2B5EF4-FFF2-40B4-BE49-F238E27FC236}">
                <a16:creationId xmlns:a16="http://schemas.microsoft.com/office/drawing/2014/main" id="{79470B9C-1ADD-7BD6-1C25-FC1D05C70B9E}"/>
              </a:ext>
            </a:extLst>
          </p:cNvPr>
          <p:cNvSpPr txBox="1"/>
          <p:nvPr/>
        </p:nvSpPr>
        <p:spPr>
          <a:xfrm>
            <a:off x="382731" y="2614295"/>
            <a:ext cx="611065" cy="307777"/>
          </a:xfrm>
          <a:prstGeom prst="rect">
            <a:avLst/>
          </a:prstGeom>
          <a:noFill/>
        </p:spPr>
        <p:txBody>
          <a:bodyPr wrap="none" rtlCol="0">
            <a:spAutoFit/>
          </a:bodyPr>
          <a:lstStyle/>
          <a:p>
            <a:r>
              <a:rPr lang="fr-FR" b="1" dirty="0" err="1">
                <a:solidFill>
                  <a:schemeClr val="bg1"/>
                </a:solidFill>
              </a:rPr>
              <a:t>Id_ut</a:t>
            </a:r>
            <a:endParaRPr lang="fr-FR" b="1" dirty="0">
              <a:solidFill>
                <a:schemeClr val="bg1"/>
              </a:solidFill>
            </a:endParaRPr>
          </a:p>
        </p:txBody>
      </p:sp>
      <p:cxnSp>
        <p:nvCxnSpPr>
          <p:cNvPr id="127" name="Connecteur droit avec flèche 126">
            <a:extLst>
              <a:ext uri="{FF2B5EF4-FFF2-40B4-BE49-F238E27FC236}">
                <a16:creationId xmlns:a16="http://schemas.microsoft.com/office/drawing/2014/main" id="{2DBB71F2-5440-BF52-B647-40160F33CB0A}"/>
              </a:ext>
            </a:extLst>
          </p:cNvPr>
          <p:cNvCxnSpPr>
            <a:cxnSpLocks/>
            <a:stCxn id="123" idx="2"/>
            <a:endCxn id="132" idx="0"/>
          </p:cNvCxnSpPr>
          <p:nvPr/>
        </p:nvCxnSpPr>
        <p:spPr>
          <a:xfrm>
            <a:off x="688264" y="2922072"/>
            <a:ext cx="2820592" cy="243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a:extLst>
              <a:ext uri="{FF2B5EF4-FFF2-40B4-BE49-F238E27FC236}">
                <a16:creationId xmlns:a16="http://schemas.microsoft.com/office/drawing/2014/main" id="{6BA98E1E-23F4-0211-192E-48B47F6A4E38}"/>
              </a:ext>
            </a:extLst>
          </p:cNvPr>
          <p:cNvCxnSpPr>
            <a:cxnSpLocks/>
            <a:stCxn id="123" idx="2"/>
            <a:endCxn id="133" idx="0"/>
          </p:cNvCxnSpPr>
          <p:nvPr/>
        </p:nvCxnSpPr>
        <p:spPr>
          <a:xfrm>
            <a:off x="688264" y="2922072"/>
            <a:ext cx="1457175" cy="396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Connecteur droit avec flèche 130">
            <a:extLst>
              <a:ext uri="{FF2B5EF4-FFF2-40B4-BE49-F238E27FC236}">
                <a16:creationId xmlns:a16="http://schemas.microsoft.com/office/drawing/2014/main" id="{143019B1-E6D1-6773-75FD-A526866C768A}"/>
              </a:ext>
            </a:extLst>
          </p:cNvPr>
          <p:cNvCxnSpPr>
            <a:cxnSpLocks/>
            <a:stCxn id="123" idx="2"/>
            <a:endCxn id="137" idx="0"/>
          </p:cNvCxnSpPr>
          <p:nvPr/>
        </p:nvCxnSpPr>
        <p:spPr>
          <a:xfrm>
            <a:off x="688264" y="2922072"/>
            <a:ext cx="0" cy="459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ZoneTexte 131">
            <a:extLst>
              <a:ext uri="{FF2B5EF4-FFF2-40B4-BE49-F238E27FC236}">
                <a16:creationId xmlns:a16="http://schemas.microsoft.com/office/drawing/2014/main" id="{00F7C292-C1D0-72EA-A447-7C2BA1F775A6}"/>
              </a:ext>
            </a:extLst>
          </p:cNvPr>
          <p:cNvSpPr txBox="1"/>
          <p:nvPr/>
        </p:nvSpPr>
        <p:spPr>
          <a:xfrm>
            <a:off x="3048633" y="3165171"/>
            <a:ext cx="920445" cy="307777"/>
          </a:xfrm>
          <a:prstGeom prst="rect">
            <a:avLst/>
          </a:prstGeom>
          <a:noFill/>
        </p:spPr>
        <p:txBody>
          <a:bodyPr wrap="none" rtlCol="0">
            <a:spAutoFit/>
          </a:bodyPr>
          <a:lstStyle/>
          <a:p>
            <a:r>
              <a:rPr lang="fr-FR" dirty="0" err="1">
                <a:solidFill>
                  <a:schemeClr val="bg1"/>
                </a:solidFill>
              </a:rPr>
              <a:t>categorie</a:t>
            </a:r>
            <a:endParaRPr lang="fr-FR" dirty="0">
              <a:solidFill>
                <a:schemeClr val="bg1"/>
              </a:solidFill>
            </a:endParaRPr>
          </a:p>
        </p:txBody>
      </p:sp>
      <p:sp>
        <p:nvSpPr>
          <p:cNvPr id="133" name="ZoneTexte 132">
            <a:extLst>
              <a:ext uri="{FF2B5EF4-FFF2-40B4-BE49-F238E27FC236}">
                <a16:creationId xmlns:a16="http://schemas.microsoft.com/office/drawing/2014/main" id="{6FEFDA4E-AFFC-82B9-E1A6-8D2D14736CAD}"/>
              </a:ext>
            </a:extLst>
          </p:cNvPr>
          <p:cNvSpPr txBox="1"/>
          <p:nvPr/>
        </p:nvSpPr>
        <p:spPr>
          <a:xfrm>
            <a:off x="1297290" y="3319059"/>
            <a:ext cx="1696298" cy="307777"/>
          </a:xfrm>
          <a:prstGeom prst="rect">
            <a:avLst/>
          </a:prstGeom>
          <a:noFill/>
        </p:spPr>
        <p:txBody>
          <a:bodyPr wrap="none" rtlCol="0">
            <a:spAutoFit/>
          </a:bodyPr>
          <a:lstStyle/>
          <a:p>
            <a:r>
              <a:rPr lang="fr-FR" dirty="0" err="1">
                <a:solidFill>
                  <a:schemeClr val="bg1"/>
                </a:solidFill>
              </a:rPr>
              <a:t>Amende_forfaitaire</a:t>
            </a:r>
            <a:endParaRPr lang="fr-FR" dirty="0">
              <a:solidFill>
                <a:schemeClr val="bg1"/>
              </a:solidFill>
            </a:endParaRPr>
          </a:p>
        </p:txBody>
      </p:sp>
      <p:sp>
        <p:nvSpPr>
          <p:cNvPr id="137" name="ZoneTexte 136">
            <a:extLst>
              <a:ext uri="{FF2B5EF4-FFF2-40B4-BE49-F238E27FC236}">
                <a16:creationId xmlns:a16="http://schemas.microsoft.com/office/drawing/2014/main" id="{5B90F165-24FA-26C0-7EF2-1DB98A19A893}"/>
              </a:ext>
            </a:extLst>
          </p:cNvPr>
          <p:cNvSpPr txBox="1"/>
          <p:nvPr/>
        </p:nvSpPr>
        <p:spPr>
          <a:xfrm>
            <a:off x="333038" y="3381726"/>
            <a:ext cx="710451" cy="307777"/>
          </a:xfrm>
          <a:prstGeom prst="rect">
            <a:avLst/>
          </a:prstGeom>
          <a:noFill/>
        </p:spPr>
        <p:txBody>
          <a:bodyPr wrap="none" rtlCol="0">
            <a:spAutoFit/>
          </a:bodyPr>
          <a:lstStyle/>
          <a:p>
            <a:r>
              <a:rPr lang="fr-FR" b="1" dirty="0" err="1">
                <a:solidFill>
                  <a:schemeClr val="bg1"/>
                </a:solidFill>
              </a:rPr>
              <a:t>Id_bib</a:t>
            </a:r>
            <a:endParaRPr lang="fr-FR" b="1" dirty="0">
              <a:solidFill>
                <a:schemeClr val="bg1"/>
              </a:solidFill>
            </a:endParaRPr>
          </a:p>
        </p:txBody>
      </p:sp>
      <p:cxnSp>
        <p:nvCxnSpPr>
          <p:cNvPr id="140" name="Connecteur droit avec flèche 139">
            <a:extLst>
              <a:ext uri="{FF2B5EF4-FFF2-40B4-BE49-F238E27FC236}">
                <a16:creationId xmlns:a16="http://schemas.microsoft.com/office/drawing/2014/main" id="{66562CC6-EC3D-B589-0D34-D956943402FF}"/>
              </a:ext>
            </a:extLst>
          </p:cNvPr>
          <p:cNvCxnSpPr>
            <a:cxnSpLocks/>
            <a:stCxn id="137" idx="2"/>
            <a:endCxn id="145" idx="0"/>
          </p:cNvCxnSpPr>
          <p:nvPr/>
        </p:nvCxnSpPr>
        <p:spPr>
          <a:xfrm>
            <a:off x="688264" y="3689503"/>
            <a:ext cx="2377814" cy="272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Connecteur droit avec flèche 141">
            <a:extLst>
              <a:ext uri="{FF2B5EF4-FFF2-40B4-BE49-F238E27FC236}">
                <a16:creationId xmlns:a16="http://schemas.microsoft.com/office/drawing/2014/main" id="{792E5BB9-E7E9-974B-5795-3EA1DE6571EF}"/>
              </a:ext>
            </a:extLst>
          </p:cNvPr>
          <p:cNvCxnSpPr>
            <a:cxnSpLocks/>
            <a:stCxn id="137" idx="2"/>
            <a:endCxn id="146" idx="0"/>
          </p:cNvCxnSpPr>
          <p:nvPr/>
        </p:nvCxnSpPr>
        <p:spPr>
          <a:xfrm>
            <a:off x="688264" y="3689503"/>
            <a:ext cx="449820" cy="475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Connecteur droit avec flèche 143">
            <a:extLst>
              <a:ext uri="{FF2B5EF4-FFF2-40B4-BE49-F238E27FC236}">
                <a16:creationId xmlns:a16="http://schemas.microsoft.com/office/drawing/2014/main" id="{EAE8BC21-103C-6A74-63E2-5938EE3A967E}"/>
              </a:ext>
            </a:extLst>
          </p:cNvPr>
          <p:cNvCxnSpPr>
            <a:cxnSpLocks/>
            <a:stCxn id="137" idx="2"/>
            <a:endCxn id="147" idx="0"/>
          </p:cNvCxnSpPr>
          <p:nvPr/>
        </p:nvCxnSpPr>
        <p:spPr>
          <a:xfrm flipH="1">
            <a:off x="370616" y="3689503"/>
            <a:ext cx="317648" cy="353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5" name="ZoneTexte 144">
            <a:extLst>
              <a:ext uri="{FF2B5EF4-FFF2-40B4-BE49-F238E27FC236}">
                <a16:creationId xmlns:a16="http://schemas.microsoft.com/office/drawing/2014/main" id="{24B270AA-9B4B-B03E-9620-E89B7746BCA2}"/>
              </a:ext>
            </a:extLst>
          </p:cNvPr>
          <p:cNvSpPr txBox="1"/>
          <p:nvPr/>
        </p:nvSpPr>
        <p:spPr>
          <a:xfrm>
            <a:off x="2615473" y="3961985"/>
            <a:ext cx="901209" cy="307777"/>
          </a:xfrm>
          <a:prstGeom prst="rect">
            <a:avLst/>
          </a:prstGeom>
          <a:noFill/>
        </p:spPr>
        <p:txBody>
          <a:bodyPr wrap="none" rtlCol="0">
            <a:spAutoFit/>
          </a:bodyPr>
          <a:lstStyle/>
          <a:p>
            <a:r>
              <a:rPr lang="fr-FR" dirty="0" err="1">
                <a:solidFill>
                  <a:schemeClr val="bg1"/>
                </a:solidFill>
              </a:rPr>
              <a:t>Nom_bib</a:t>
            </a:r>
            <a:endParaRPr lang="fr-FR" dirty="0">
              <a:solidFill>
                <a:schemeClr val="bg1"/>
              </a:solidFill>
            </a:endParaRPr>
          </a:p>
        </p:txBody>
      </p:sp>
      <p:sp>
        <p:nvSpPr>
          <p:cNvPr id="146" name="ZoneTexte 145">
            <a:extLst>
              <a:ext uri="{FF2B5EF4-FFF2-40B4-BE49-F238E27FC236}">
                <a16:creationId xmlns:a16="http://schemas.microsoft.com/office/drawing/2014/main" id="{957BD737-BACD-C149-A02D-B1888326C353}"/>
              </a:ext>
            </a:extLst>
          </p:cNvPr>
          <p:cNvSpPr txBox="1"/>
          <p:nvPr/>
        </p:nvSpPr>
        <p:spPr>
          <a:xfrm>
            <a:off x="563247" y="4165354"/>
            <a:ext cx="1149674" cy="307777"/>
          </a:xfrm>
          <a:prstGeom prst="rect">
            <a:avLst/>
          </a:prstGeom>
          <a:noFill/>
        </p:spPr>
        <p:txBody>
          <a:bodyPr wrap="none" rtlCol="0">
            <a:spAutoFit/>
          </a:bodyPr>
          <a:lstStyle/>
          <a:p>
            <a:r>
              <a:rPr lang="fr-FR" dirty="0" err="1">
                <a:solidFill>
                  <a:schemeClr val="bg1"/>
                </a:solidFill>
              </a:rPr>
              <a:t>Prenom_bib</a:t>
            </a:r>
            <a:endParaRPr lang="fr-FR" dirty="0">
              <a:solidFill>
                <a:schemeClr val="bg1"/>
              </a:solidFill>
            </a:endParaRPr>
          </a:p>
        </p:txBody>
      </p:sp>
      <p:sp>
        <p:nvSpPr>
          <p:cNvPr id="147" name="ZoneTexte 146">
            <a:extLst>
              <a:ext uri="{FF2B5EF4-FFF2-40B4-BE49-F238E27FC236}">
                <a16:creationId xmlns:a16="http://schemas.microsoft.com/office/drawing/2014/main" id="{6ABCE136-CB5C-47A6-2786-D38F9A56B9FF}"/>
              </a:ext>
            </a:extLst>
          </p:cNvPr>
          <p:cNvSpPr txBox="1"/>
          <p:nvPr/>
        </p:nvSpPr>
        <p:spPr>
          <a:xfrm>
            <a:off x="109166" y="4043275"/>
            <a:ext cx="522900" cy="307777"/>
          </a:xfrm>
          <a:prstGeom prst="rect">
            <a:avLst/>
          </a:prstGeom>
          <a:noFill/>
        </p:spPr>
        <p:txBody>
          <a:bodyPr wrap="none" rtlCol="0">
            <a:spAutoFit/>
          </a:bodyPr>
          <a:lstStyle/>
          <a:p>
            <a:r>
              <a:rPr lang="fr-FR" dirty="0">
                <a:solidFill>
                  <a:schemeClr val="bg1"/>
                </a:solidFill>
              </a:rPr>
              <a:t>post</a:t>
            </a:r>
          </a:p>
        </p:txBody>
      </p:sp>
      <p:sp>
        <p:nvSpPr>
          <p:cNvPr id="150" name="ZoneTexte 149">
            <a:extLst>
              <a:ext uri="{FF2B5EF4-FFF2-40B4-BE49-F238E27FC236}">
                <a16:creationId xmlns:a16="http://schemas.microsoft.com/office/drawing/2014/main" id="{FE51943A-93F1-AA44-A1F7-3D3B1E820803}"/>
              </a:ext>
            </a:extLst>
          </p:cNvPr>
          <p:cNvSpPr txBox="1"/>
          <p:nvPr/>
        </p:nvSpPr>
        <p:spPr>
          <a:xfrm>
            <a:off x="446598" y="811387"/>
            <a:ext cx="8303141" cy="923330"/>
          </a:xfrm>
          <a:prstGeom prst="rect">
            <a:avLst/>
          </a:prstGeom>
          <a:noFill/>
        </p:spPr>
        <p:txBody>
          <a:bodyPr wrap="square">
            <a:spAutoFit/>
          </a:bodyPr>
          <a:lstStyle/>
          <a:p>
            <a:r>
              <a:rPr lang="fr-FR" sz="1800" b="1" dirty="0">
                <a:solidFill>
                  <a:srgbClr val="FF618B"/>
                </a:solidFill>
                <a:latin typeface="Calibri" panose="020F0502020204030204" pitchFamily="34" charset="0"/>
                <a:cs typeface="Arial" panose="020B0604020202020204" pitchFamily="34" charset="0"/>
                <a:sym typeface="Maven Pro"/>
              </a:rPr>
              <a:t>Après avoir collecter les données et réaliser un dictionnaire de données convenable, il faut établir clairement et formellement, les liens sémantiques et logiques entre ces</a:t>
            </a:r>
            <a:br>
              <a:rPr lang="fr-FR" sz="1800" b="1" dirty="0">
                <a:solidFill>
                  <a:srgbClr val="FF618B"/>
                </a:solidFill>
                <a:latin typeface="Calibri" panose="020F0502020204030204" pitchFamily="34" charset="0"/>
                <a:cs typeface="Arial" panose="020B0604020202020204" pitchFamily="34" charset="0"/>
                <a:sym typeface="Maven Pro"/>
              </a:rPr>
            </a:br>
            <a:r>
              <a:rPr lang="fr-FR" sz="1800" b="1" dirty="0">
                <a:solidFill>
                  <a:srgbClr val="FF618B"/>
                </a:solidFill>
                <a:latin typeface="Calibri" panose="020F0502020204030204" pitchFamily="34" charset="0"/>
                <a:cs typeface="Arial" panose="020B0604020202020204" pitchFamily="34" charset="0"/>
                <a:sym typeface="Maven Pro"/>
              </a:rPr>
              <a:t>données.</a:t>
            </a:r>
          </a:p>
        </p:txBody>
      </p:sp>
      <p:cxnSp>
        <p:nvCxnSpPr>
          <p:cNvPr id="8" name="Connecteur droit avec flèche 7">
            <a:extLst>
              <a:ext uri="{FF2B5EF4-FFF2-40B4-BE49-F238E27FC236}">
                <a16:creationId xmlns:a16="http://schemas.microsoft.com/office/drawing/2014/main" id="{9A9D9BA2-B56F-4022-06E2-D9D30054977A}"/>
              </a:ext>
            </a:extLst>
          </p:cNvPr>
          <p:cNvCxnSpPr>
            <a:cxnSpLocks/>
            <a:stCxn id="137" idx="2"/>
            <a:endCxn id="11" idx="0"/>
          </p:cNvCxnSpPr>
          <p:nvPr/>
        </p:nvCxnSpPr>
        <p:spPr>
          <a:xfrm>
            <a:off x="688264" y="3689503"/>
            <a:ext cx="1489763" cy="4340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759550F4-221D-F6B1-D4BE-BABBEFED870C}"/>
              </a:ext>
            </a:extLst>
          </p:cNvPr>
          <p:cNvSpPr txBox="1"/>
          <p:nvPr/>
        </p:nvSpPr>
        <p:spPr>
          <a:xfrm>
            <a:off x="1623227" y="4123592"/>
            <a:ext cx="1109599" cy="307777"/>
          </a:xfrm>
          <a:prstGeom prst="rect">
            <a:avLst/>
          </a:prstGeom>
          <a:noFill/>
        </p:spPr>
        <p:txBody>
          <a:bodyPr wrap="none" rtlCol="0">
            <a:spAutoFit/>
          </a:bodyPr>
          <a:lstStyle/>
          <a:p>
            <a:r>
              <a:rPr lang="fr-FR" dirty="0" err="1">
                <a:solidFill>
                  <a:schemeClr val="bg1"/>
                </a:solidFill>
              </a:rPr>
              <a:t>Id_stagiaire</a:t>
            </a:r>
            <a:endParaRPr lang="fr-FR" dirty="0">
              <a:solidFill>
                <a:schemeClr val="bg1"/>
              </a:solidFill>
            </a:endParaRPr>
          </a:p>
        </p:txBody>
      </p:sp>
      <p:cxnSp>
        <p:nvCxnSpPr>
          <p:cNvPr id="106" name="Connecteur droit avec flèche 105">
            <a:extLst>
              <a:ext uri="{FF2B5EF4-FFF2-40B4-BE49-F238E27FC236}">
                <a16:creationId xmlns:a16="http://schemas.microsoft.com/office/drawing/2014/main" id="{C12A969A-44BB-E2D2-18AE-3046E6D6269E}"/>
              </a:ext>
            </a:extLst>
          </p:cNvPr>
          <p:cNvCxnSpPr>
            <a:stCxn id="11" idx="2"/>
          </p:cNvCxnSpPr>
          <p:nvPr/>
        </p:nvCxnSpPr>
        <p:spPr>
          <a:xfrm>
            <a:off x="2178027" y="4431369"/>
            <a:ext cx="1012283" cy="209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eur droit avec flèche 112">
            <a:extLst>
              <a:ext uri="{FF2B5EF4-FFF2-40B4-BE49-F238E27FC236}">
                <a16:creationId xmlns:a16="http://schemas.microsoft.com/office/drawing/2014/main" id="{158E97BB-450A-64E9-83CB-CEBEEBCFBAE4}"/>
              </a:ext>
            </a:extLst>
          </p:cNvPr>
          <p:cNvCxnSpPr>
            <a:stCxn id="11" idx="2"/>
          </p:cNvCxnSpPr>
          <p:nvPr/>
        </p:nvCxnSpPr>
        <p:spPr>
          <a:xfrm flipH="1">
            <a:off x="1964051" y="4431369"/>
            <a:ext cx="213976" cy="245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ZoneTexte 114">
            <a:extLst>
              <a:ext uri="{FF2B5EF4-FFF2-40B4-BE49-F238E27FC236}">
                <a16:creationId xmlns:a16="http://schemas.microsoft.com/office/drawing/2014/main" id="{B5BFD058-2B54-38E8-8BF6-EDEDE1B33E56}"/>
              </a:ext>
            </a:extLst>
          </p:cNvPr>
          <p:cNvSpPr txBox="1"/>
          <p:nvPr/>
        </p:nvSpPr>
        <p:spPr>
          <a:xfrm flipH="1">
            <a:off x="2782697" y="4658015"/>
            <a:ext cx="1340710" cy="307777"/>
          </a:xfrm>
          <a:prstGeom prst="rect">
            <a:avLst/>
          </a:prstGeom>
          <a:noFill/>
        </p:spPr>
        <p:txBody>
          <a:bodyPr wrap="square" rtlCol="0">
            <a:spAutoFit/>
          </a:bodyPr>
          <a:lstStyle/>
          <a:p>
            <a:r>
              <a:rPr lang="fr-FR" dirty="0" err="1">
                <a:solidFill>
                  <a:schemeClr val="bg1"/>
                </a:solidFill>
              </a:rPr>
              <a:t>Nom_stagiaire</a:t>
            </a:r>
            <a:endParaRPr lang="fr-FR" dirty="0">
              <a:solidFill>
                <a:schemeClr val="bg1"/>
              </a:solidFill>
            </a:endParaRPr>
          </a:p>
        </p:txBody>
      </p:sp>
      <p:sp>
        <p:nvSpPr>
          <p:cNvPr id="118" name="ZoneTexte 117">
            <a:extLst>
              <a:ext uri="{FF2B5EF4-FFF2-40B4-BE49-F238E27FC236}">
                <a16:creationId xmlns:a16="http://schemas.microsoft.com/office/drawing/2014/main" id="{F43D9615-D46A-4105-1A83-E3D584F6A99F}"/>
              </a:ext>
            </a:extLst>
          </p:cNvPr>
          <p:cNvSpPr txBox="1"/>
          <p:nvPr/>
        </p:nvSpPr>
        <p:spPr>
          <a:xfrm>
            <a:off x="1102254" y="4644384"/>
            <a:ext cx="1946379" cy="307777"/>
          </a:xfrm>
          <a:prstGeom prst="rect">
            <a:avLst/>
          </a:prstGeom>
          <a:noFill/>
        </p:spPr>
        <p:txBody>
          <a:bodyPr wrap="square" rtlCol="0">
            <a:spAutoFit/>
          </a:bodyPr>
          <a:lstStyle/>
          <a:p>
            <a:r>
              <a:rPr lang="fr-FR" dirty="0" err="1">
                <a:solidFill>
                  <a:schemeClr val="bg1"/>
                </a:solidFill>
              </a:rPr>
              <a:t>Prenom_stagiaire</a:t>
            </a:r>
            <a:endParaRPr lang="fr-FR" dirty="0">
              <a:solidFill>
                <a:schemeClr val="bg1"/>
              </a:solidFill>
            </a:endParaRPr>
          </a:p>
        </p:txBody>
      </p:sp>
    </p:spTree>
    <p:extLst>
      <p:ext uri="{BB962C8B-B14F-4D97-AF65-F5344CB8AC3E}">
        <p14:creationId xmlns:p14="http://schemas.microsoft.com/office/powerpoint/2010/main" val="1596347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70E8442C-C0DD-D850-CE37-A37F20E12544}"/>
              </a:ext>
            </a:extLst>
          </p:cNvPr>
          <p:cNvSpPr>
            <a:spLocks noGrp="1"/>
          </p:cNvSpPr>
          <p:nvPr>
            <p:ph type="ctrTitle"/>
          </p:nvPr>
        </p:nvSpPr>
        <p:spPr>
          <a:xfrm>
            <a:off x="2021722" y="449909"/>
            <a:ext cx="4727575" cy="577850"/>
          </a:xfrm>
        </p:spPr>
        <p:txBody>
          <a:bodyPr/>
          <a:lstStyle/>
          <a:p>
            <a:r>
              <a:rPr lang="fr-FR" sz="4400" dirty="0">
                <a:solidFill>
                  <a:srgbClr val="00CFCC"/>
                </a:solidFill>
                <a:effectLst/>
                <a:latin typeface="Share Tech" panose="020B0604020202020204" charset="0"/>
                <a:ea typeface="Calibri" panose="020F0502020204030204" pitchFamily="34" charset="0"/>
              </a:rPr>
              <a:t>Conception du MCD</a:t>
            </a:r>
            <a:endParaRPr lang="fr-FR" sz="9600" dirty="0">
              <a:solidFill>
                <a:srgbClr val="00CFCC"/>
              </a:solidFill>
              <a:latin typeface="Share Tech" panose="020B0604020202020204" charset="0"/>
            </a:endParaRPr>
          </a:p>
        </p:txBody>
      </p:sp>
      <p:sp>
        <p:nvSpPr>
          <p:cNvPr id="5" name="ZoneTexte 4">
            <a:extLst>
              <a:ext uri="{FF2B5EF4-FFF2-40B4-BE49-F238E27FC236}">
                <a16:creationId xmlns:a16="http://schemas.microsoft.com/office/drawing/2014/main" id="{F6C8DCAA-7CEA-282C-4E0B-66FD80BC7E9D}"/>
              </a:ext>
            </a:extLst>
          </p:cNvPr>
          <p:cNvSpPr txBox="1"/>
          <p:nvPr/>
        </p:nvSpPr>
        <p:spPr>
          <a:xfrm>
            <a:off x="811343" y="2571750"/>
            <a:ext cx="7929798" cy="67191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fr-FR" sz="1800" i="1" dirty="0">
                <a:solidFill>
                  <a:schemeClr val="tx2"/>
                </a:solidFill>
                <a:latin typeface="Calibri" panose="020F0502020204030204" pitchFamily="34" charset="0"/>
                <a:cs typeface="Arial" panose="020B0604020202020204" pitchFamily="34" charset="0"/>
                <a:sym typeface="Maven Pro"/>
              </a:rPr>
              <a:t>Les modèles conceptuels de données et traitements qu’on va proposer et discuter ont été conçus par le logiciel </a:t>
            </a:r>
            <a:r>
              <a:rPr lang="fr-FR" sz="1800" b="1" i="1" u="sng" dirty="0">
                <a:solidFill>
                  <a:schemeClr val="tx2"/>
                </a:solidFill>
                <a:latin typeface="Calibri" panose="020F0502020204030204" pitchFamily="34" charset="0"/>
                <a:cs typeface="Arial" panose="020B0604020202020204" pitchFamily="34" charset="0"/>
                <a:sym typeface="Maven Pro"/>
              </a:rPr>
              <a:t>PowerAMC.</a:t>
            </a:r>
          </a:p>
        </p:txBody>
      </p:sp>
      <p:sp>
        <p:nvSpPr>
          <p:cNvPr id="7" name="ZoneTexte 6">
            <a:extLst>
              <a:ext uri="{FF2B5EF4-FFF2-40B4-BE49-F238E27FC236}">
                <a16:creationId xmlns:a16="http://schemas.microsoft.com/office/drawing/2014/main" id="{0969B05A-B7C4-C92C-CE2E-013A613AD89A}"/>
              </a:ext>
            </a:extLst>
          </p:cNvPr>
          <p:cNvSpPr txBox="1"/>
          <p:nvPr/>
        </p:nvSpPr>
        <p:spPr>
          <a:xfrm>
            <a:off x="236096" y="1158602"/>
            <a:ext cx="9080292" cy="1200329"/>
          </a:xfrm>
          <a:prstGeom prst="rect">
            <a:avLst/>
          </a:prstGeom>
          <a:noFill/>
        </p:spPr>
        <p:txBody>
          <a:bodyPr wrap="square">
            <a:spAutoFit/>
          </a:bodyPr>
          <a:lstStyle/>
          <a:p>
            <a:r>
              <a:rPr lang="fr-FR" sz="1800" dirty="0">
                <a:solidFill>
                  <a:schemeClr val="lt1"/>
                </a:solidFill>
                <a:latin typeface="Calibri" panose="020F0502020204030204" pitchFamily="34" charset="0"/>
                <a:cs typeface="Arial" panose="020B0604020202020204" pitchFamily="34" charset="0"/>
              </a:rPr>
              <a:t>Le modèle conceptuel des données (MCD) a pour but d'écrire de façon formelle les données qui seront utilisées par le système d'information. Il s'agit donc d'une représentation des</a:t>
            </a:r>
          </a:p>
          <a:p>
            <a:r>
              <a:rPr lang="fr-FR" sz="1800" dirty="0">
                <a:solidFill>
                  <a:schemeClr val="lt1"/>
                </a:solidFill>
                <a:latin typeface="Calibri" panose="020F0502020204030204" pitchFamily="34" charset="0"/>
                <a:cs typeface="Arial" panose="020B0604020202020204" pitchFamily="34" charset="0"/>
              </a:rPr>
              <a:t>données, facilement compréhensible, permettant de décrire le système d'information à l'aide d'entités.</a:t>
            </a:r>
          </a:p>
        </p:txBody>
      </p:sp>
      <p:cxnSp>
        <p:nvCxnSpPr>
          <p:cNvPr id="4" name="Connecteur : en angle 3">
            <a:extLst>
              <a:ext uri="{FF2B5EF4-FFF2-40B4-BE49-F238E27FC236}">
                <a16:creationId xmlns:a16="http://schemas.microsoft.com/office/drawing/2014/main" id="{27CA2A3F-E4EC-769F-FBF9-FD1B24ECCE73}"/>
              </a:ext>
            </a:extLst>
          </p:cNvPr>
          <p:cNvCxnSpPr>
            <a:cxnSpLocks/>
          </p:cNvCxnSpPr>
          <p:nvPr/>
        </p:nvCxnSpPr>
        <p:spPr>
          <a:xfrm rot="16200000" flipH="1">
            <a:off x="557373" y="2386173"/>
            <a:ext cx="616620" cy="562136"/>
          </a:xfrm>
          <a:prstGeom prst="bentConnector3">
            <a:avLst>
              <a:gd name="adj1" fmla="val 99836"/>
            </a:avLst>
          </a:prstGeom>
          <a:ln>
            <a:tailEnd type="triangle"/>
          </a:ln>
        </p:spPr>
        <p:style>
          <a:lnRef idx="3">
            <a:schemeClr val="accent2"/>
          </a:lnRef>
          <a:fillRef idx="0">
            <a:schemeClr val="accent2"/>
          </a:fillRef>
          <a:effectRef idx="2">
            <a:schemeClr val="accent2"/>
          </a:effectRef>
          <a:fontRef idx="minor">
            <a:schemeClr val="tx1"/>
          </a:fontRef>
        </p:style>
      </p:cxnSp>
      <p:pic>
        <p:nvPicPr>
          <p:cNvPr id="17" name="Image 16">
            <a:extLst>
              <a:ext uri="{FF2B5EF4-FFF2-40B4-BE49-F238E27FC236}">
                <a16:creationId xmlns:a16="http://schemas.microsoft.com/office/drawing/2014/main" id="{A443029D-83AE-5945-5C54-276D68D6B2CA}"/>
              </a:ext>
            </a:extLst>
          </p:cNvPr>
          <p:cNvPicPr>
            <a:picLocks noChangeAspect="1"/>
          </p:cNvPicPr>
          <p:nvPr/>
        </p:nvPicPr>
        <p:blipFill rotWithShape="1">
          <a:blip r:embed="rId2"/>
          <a:srcRect b="48507"/>
          <a:stretch/>
        </p:blipFill>
        <p:spPr>
          <a:xfrm>
            <a:off x="2272352" y="3486576"/>
            <a:ext cx="2299648" cy="7976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7782824"/>
      </p:ext>
    </p:extLst>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2673</TotalTime>
  <Words>1224</Words>
  <Application>Microsoft Office PowerPoint</Application>
  <PresentationFormat>Affichage à l'écran (16:9)</PresentationFormat>
  <Paragraphs>173</Paragraphs>
  <Slides>60</Slides>
  <Notes>10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60</vt:i4>
      </vt:variant>
    </vt:vector>
  </HeadingPairs>
  <TitlesOfParts>
    <vt:vector size="72" baseType="lpstr">
      <vt:lpstr>Nunito Light</vt:lpstr>
      <vt:lpstr>Livvic Light</vt:lpstr>
      <vt:lpstr>Maven Pro</vt:lpstr>
      <vt:lpstr>Calibri</vt:lpstr>
      <vt:lpstr>Abadi</vt:lpstr>
      <vt:lpstr>Courier New</vt:lpstr>
      <vt:lpstr>Fira Sans Extra Condensed Medium</vt:lpstr>
      <vt:lpstr>Wingdings</vt:lpstr>
      <vt:lpstr>Share Tech</vt:lpstr>
      <vt:lpstr>Arial</vt:lpstr>
      <vt:lpstr>Abadi Extra Light</vt:lpstr>
      <vt:lpstr>Data Science Consulting by Slidesgo</vt:lpstr>
      <vt:lpstr>Rapport du mini-projet</vt:lpstr>
      <vt:lpstr>REMERCIEMENT</vt:lpstr>
      <vt:lpstr>Sommaire</vt:lpstr>
      <vt:lpstr>INTRODUCTION</vt:lpstr>
      <vt:lpstr>INTRODUCTION</vt:lpstr>
      <vt:lpstr>Phase: analyse détaillée</vt:lpstr>
      <vt:lpstr> Dictionnaire des données </vt:lpstr>
      <vt:lpstr>Graphe de dépendances fonctionnelles</vt:lpstr>
      <vt:lpstr>Conception du MCD</vt:lpstr>
      <vt:lpstr>Présentation PowerPoint</vt:lpstr>
      <vt:lpstr>Conception du MLD</vt:lpstr>
      <vt:lpstr>Présentation PowerPoint</vt:lpstr>
      <vt:lpstr>Conception et analyse du MCT</vt:lpstr>
      <vt:lpstr>Présentation PowerPoint</vt:lpstr>
      <vt:lpstr>Présentation PowerPoint</vt:lpstr>
      <vt:lpstr>Présentation PowerPoint</vt:lpstr>
      <vt:lpstr>Présentation PowerPoint</vt:lpstr>
      <vt:lpstr>Présentation PowerPoint</vt:lpstr>
      <vt:lpstr>Conception et analyse du MOT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Phase : implémentation sous SGDBR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Update</vt:lpstr>
      <vt:lpstr>Présentation PowerPoint</vt:lpstr>
      <vt:lpstr>Add</vt:lpstr>
      <vt:lpstr>Présentation PowerPoint</vt:lpstr>
      <vt:lpstr>Add</vt:lpstr>
      <vt:lpstr>Présentation PowerPoint</vt:lpstr>
      <vt:lpstr>Update</vt:lpstr>
      <vt:lpstr>Présentation PowerPoint</vt:lpstr>
      <vt:lpstr>Add</vt:lpstr>
      <vt:lpstr>Présentation PowerPoint</vt:lpstr>
      <vt:lpstr>Add</vt:lpstr>
      <vt:lpstr>Présentation PowerPoint</vt:lpstr>
      <vt:lpstr>Add</vt:lpstr>
      <vt:lpstr>Présentation PowerPoint</vt:lpstr>
      <vt:lpstr>Add</vt:lpstr>
      <vt:lpstr>Présentation PowerPoint</vt:lpstr>
      <vt:lpstr>Add</vt:lpstr>
      <vt:lpstr>Présentation PowerPoint</vt:lpstr>
      <vt:lpstr>Add</vt:lpstr>
      <vt:lpstr>Présentation PowerPoint</vt:lpstr>
      <vt:lpstr>Requête 1</vt:lpstr>
      <vt:lpstr>Présentation PowerPoint</vt:lpstr>
      <vt:lpstr>CONCLUSION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Rapport du mini-projet</dc:title>
  <dc:creator>PCC</dc:creator>
  <cp:lastModifiedBy>Uma KRB</cp:lastModifiedBy>
  <cp:revision>20</cp:revision>
  <dcterms:modified xsi:type="dcterms:W3CDTF">2022-12-15T23:58:47Z</dcterms:modified>
</cp:coreProperties>
</file>